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_rels/presentation.xml.rels" ContentType="application/vnd.openxmlformats-package.relationships+xml"/>
  <Override PartName="/ppt/media/image29.png" ContentType="image/png"/>
  <Override PartName="/ppt/media/image28.png" ContentType="image/png"/>
  <Override PartName="/ppt/media/image27.png" ContentType="image/png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20.png" ContentType="image/png"/>
  <Override PartName="/ppt/media/image2.jpeg" ContentType="image/jpeg"/>
  <Override PartName="/ppt/media/image18.png" ContentType="image/png"/>
  <Override PartName="/ppt/media/image6.jpeg" ContentType="image/jpe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24.png" ContentType="image/png"/>
  <Override PartName="/ppt/media/image1.png" ContentType="image/png"/>
  <Override PartName="/ppt/media/image31.png" ContentType="image/png"/>
  <Override PartName="/ppt/media/image26.png" ContentType="image/png"/>
  <Override PartName="/ppt/media/image3.png" ContentType="image/png"/>
  <Override PartName="/ppt/media/image33.png" ContentType="image/png"/>
  <Override PartName="/ppt/media/image25.png" ContentType="image/png"/>
  <Override PartName="/ppt/media/image4.jpeg" ContentType="image/jpeg"/>
  <Override PartName="/ppt/media/image40.png" ContentType="image/png"/>
  <Override PartName="/ppt/media/image35.png" ContentType="image/png"/>
  <Override PartName="/ppt/media/image36.png" ContentType="image/png"/>
  <Override PartName="/ppt/media/image43.png" ContentType="image/png"/>
  <Override PartName="/ppt/media/image44.png" ContentType="image/png"/>
  <Override PartName="/ppt/media/image45.png" ContentType="image/png"/>
  <Override PartName="/ppt/media/image34.png" ContentType="image/png"/>
  <Override PartName="/ppt/media/image46.png" ContentType="image/png"/>
  <Override PartName="/ppt/media/image51.png" ContentType="image/png"/>
  <Override PartName="/ppt/media/image52.png" ContentType="image/png"/>
  <Override PartName="/ppt/media/image41.png" ContentType="image/png"/>
  <Override PartName="/ppt/media/image9.png" ContentType="image/png"/>
  <Override PartName="/ppt/media/image39.png" ContentType="image/png"/>
  <Override PartName="/ppt/media/image53.png" ContentType="image/png"/>
  <Override PartName="/ppt/media/image42.png" ContentType="image/png"/>
  <Override PartName="/ppt/media/image54.png" ContentType="image/png"/>
  <Override PartName="/ppt/media/image32.png" ContentType="image/png"/>
  <Override PartName="/ppt/media/image30.png" ContentType="image/png"/>
  <Override PartName="/ppt/media/image11.png" ContentType="image/png"/>
  <Override PartName="/ppt/media/image48.png" ContentType="image/png"/>
  <Override PartName="/ppt/media/image13.png" ContentType="image/png"/>
  <Override PartName="/ppt/media/image5.jpeg" ContentType="image/jpeg"/>
  <Override PartName="/ppt/media/image50.png" ContentType="image/png"/>
  <Override PartName="/ppt/media/image10.png" ContentType="image/png"/>
  <Override PartName="/ppt/media/image47.png" ContentType="image/png"/>
  <Override PartName="/ppt/media/image49.png" ContentType="image/png"/>
  <Override PartName="/ppt/media/image12.png" ContentType="image/png"/>
  <Override PartName="/ppt/media/image7.png" ContentType="image/png"/>
  <Override PartName="/ppt/media/image37.png" ContentType="image/png"/>
  <Override PartName="/ppt/media/image38.png" ContentType="image/png"/>
  <Override PartName="/ppt/media/image8.png" ContentType="image/png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_rels/slideLayout2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20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2.xml" ContentType="application/vnd.openxmlformats-officedocument.presentationml.slideLayout+xml"/>
  <Override PartName="/ppt/presProps.xml" ContentType="application/vnd.openxmlformats-officedocument.presentationml.presProps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40.xml" ContentType="application/vnd.openxmlformats-officedocument.presentationml.slide+xml"/>
  <Override PartName="/ppt/slides/slide6.xml" ContentType="application/vnd.openxmlformats-officedocument.presentationml.slide+xml"/>
  <Override PartName="/ppt/slides/slide41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45.xml" ContentType="application/vnd.openxmlformats-officedocument.presentationml.slide+xml"/>
  <Override PartName="/ppt/slides/slide34.xml" ContentType="application/vnd.openxmlformats-officedocument.presentationml.slide+xml"/>
  <Override PartName="/ppt/slides/slide46.xml" ContentType="application/vnd.openxmlformats-officedocument.presentationml.slide+xml"/>
  <Override PartName="/ppt/slides/slide39.xml" ContentType="application/vnd.openxmlformats-officedocument.presentationml.slide+xml"/>
  <Override PartName="/ppt/slides/slide50.xml" ContentType="application/vnd.openxmlformats-officedocument.presentationml.slide+xml"/>
  <Override PartName="/ppt/slides/slide13.xml" ContentType="application/vnd.openxmlformats-officedocument.presentationml.slide+xml"/>
  <Override PartName="/ppt/slides/slide11.xml" ContentType="application/vnd.openxmlformats-officedocument.presentationml.slide+xml"/>
  <Override PartName="/ppt/slides/slide48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33.xml" ContentType="application/vnd.openxmlformats-officedocument.presentationml.slide+xml"/>
  <Override PartName="/ppt/slides/slide32.xml" ContentType="application/vnd.openxmlformats-officedocument.presentationml.slide+xml"/>
  <Override PartName="/ppt/slides/slide31.xml" ContentType="application/vnd.openxmlformats-officedocument.presentationml.slide+xml"/>
  <Override PartName="/ppt/slides/_rels/slide10.xml.rels" ContentType="application/vnd.openxmlformats-package.relationships+xml"/>
  <Override PartName="/ppt/slides/_rels/slide32.xml.rels" ContentType="application/vnd.openxmlformats-package.relationships+xml"/>
  <Override PartName="/ppt/slides/_rels/slide16.xml.rels" ContentType="application/vnd.openxmlformats-package.relationships+xml"/>
  <Override PartName="/ppt/slides/_rels/slide25.xml.rels" ContentType="application/vnd.openxmlformats-package.relationships+xml"/>
  <Override PartName="/ppt/slides/_rels/slide47.xml.rels" ContentType="application/vnd.openxmlformats-package.relationships+xml"/>
  <Override PartName="/ppt/slides/_rels/slide54.xml.rels" ContentType="application/vnd.openxmlformats-package.relationships+xml"/>
  <Override PartName="/ppt/slides/_rels/slide4.xml.rels" ContentType="application/vnd.openxmlformats-package.relationships+xml"/>
  <Override PartName="/ppt/slides/_rels/slide42.xml.rels" ContentType="application/vnd.openxmlformats-package.relationships+xml"/>
  <Override PartName="/ppt/slides/_rels/slide51.xml.rels" ContentType="application/vnd.openxmlformats-package.relationships+xml"/>
  <Override PartName="/ppt/slides/_rels/slide35.xml.rels" ContentType="application/vnd.openxmlformats-package.relationships+xml"/>
  <Override PartName="/ppt/slides/_rels/slide7.xml.rels" ContentType="application/vnd.openxmlformats-package.relationships+xml"/>
  <Override PartName="/ppt/slides/_rels/slide1.xml.rels" ContentType="application/vnd.openxmlformats-package.relationships+xml"/>
  <Override PartName="/ppt/slides/_rels/slide20.xml.rels" ContentType="application/vnd.openxmlformats-package.relationships+xml"/>
  <Override PartName="/ppt/slides/_rels/slide8.xml.rels" ContentType="application/vnd.openxmlformats-package.relationships+xml"/>
  <Override PartName="/ppt/slides/_rels/slide43.xml.rels" ContentType="application/vnd.openxmlformats-package.relationships+xml"/>
  <Override PartName="/ppt/slides/_rels/slide36.xml.rels" ContentType="application/vnd.openxmlformats-package.relationships+xml"/>
  <Override PartName="/ppt/slides/_rels/slide2.xml.rels" ContentType="application/vnd.openxmlformats-package.relationships+xml"/>
  <Override PartName="/ppt/slides/_rels/slide21.xml.rels" ContentType="application/vnd.openxmlformats-package.relationships+xml"/>
  <Override PartName="/ppt/slides/_rels/slide27.xml.rels" ContentType="application/vnd.openxmlformats-package.relationships+xml"/>
  <Override PartName="/ppt/slides/_rels/slide11.xml.rels" ContentType="application/vnd.openxmlformats-package.relationships+xml"/>
  <Override PartName="/ppt/slides/_rels/slide17.xml.rels" ContentType="application/vnd.openxmlformats-package.relationships+xml"/>
  <Override PartName="/ppt/slides/_rels/slide26.xml.rels" ContentType="application/vnd.openxmlformats-package.relationships+xml"/>
  <Override PartName="/ppt/slides/_rels/slide34.xml.rels" ContentType="application/vnd.openxmlformats-package.relationships+xml"/>
  <Override PartName="/ppt/slides/_rels/slide50.xml.rels" ContentType="application/vnd.openxmlformats-package.relationships+xml"/>
  <Override PartName="/ppt/slides/_rels/slide49.xml.rels" ContentType="application/vnd.openxmlformats-package.relationships+xml"/>
  <Override PartName="/ppt/slides/_rels/slide41.xml.rels" ContentType="application/vnd.openxmlformats-package.relationships+xml"/>
  <Override PartName="/ppt/slides/_rels/slide6.xml.rels" ContentType="application/vnd.openxmlformats-package.relationships+xml"/>
  <Override PartName="/ppt/slides/_rels/slide52.xml.rels" ContentType="application/vnd.openxmlformats-package.relationships+xml"/>
  <Override PartName="/ppt/slides/_rels/slide45.xml.rels" ContentType="application/vnd.openxmlformats-package.relationships+xml"/>
  <Override PartName="/ppt/slides/_rels/slide14.xml.rels" ContentType="application/vnd.openxmlformats-package.relationships+xml"/>
  <Override PartName="/ppt/slides/_rels/slide30.xml.rels" ContentType="application/vnd.openxmlformats-package.relationships+xml"/>
  <Override PartName="/ppt/slides/_rels/slide29.xml.rels" ContentType="application/vnd.openxmlformats-package.relationships+xml"/>
  <Override PartName="/ppt/slides/_rels/slide38.xml.rels" ContentType="application/vnd.openxmlformats-package.relationships+xml"/>
  <Override PartName="/ppt/slides/_rels/slide23.xml.rels" ContentType="application/vnd.openxmlformats-package.relationships+xml"/>
  <Override PartName="/ppt/slides/_rels/slide46.xml.rels" ContentType="application/vnd.openxmlformats-package.relationships+xml"/>
  <Override PartName="/ppt/slides/_rels/slide53.xml.rels" ContentType="application/vnd.openxmlformats-package.relationships+xml"/>
  <Override PartName="/ppt/slides/_rels/slide40.xml.rels" ContentType="application/vnd.openxmlformats-package.relationships+xml"/>
  <Override PartName="/ppt/slides/_rels/slide5.xml.rels" ContentType="application/vnd.openxmlformats-package.relationships+xml"/>
  <Override PartName="/ppt/slides/_rels/slide33.xml.rels" ContentType="application/vnd.openxmlformats-package.relationships+xml"/>
  <Override PartName="/ppt/slides/_rels/slide48.xml.rels" ContentType="application/vnd.openxmlformats-package.relationships+xml"/>
  <Override PartName="/ppt/slides/_rels/slide24.xml.rels" ContentType="application/vnd.openxmlformats-package.relationships+xml"/>
  <Override PartName="/ppt/slides/_rels/slide39.xml.rels" ContentType="application/vnd.openxmlformats-package.relationships+xml"/>
  <Override PartName="/ppt/slides/_rels/slide15.xml.rels" ContentType="application/vnd.openxmlformats-package.relationships+xml"/>
  <Override PartName="/ppt/slides/_rels/slide31.xml.rels" ContentType="application/vnd.openxmlformats-package.relationships+xml"/>
  <Override PartName="/ppt/slides/_rels/slide19.xml.rels" ContentType="application/vnd.openxmlformats-package.relationships+xml"/>
  <Override PartName="/ppt/slides/_rels/slide13.xml.rels" ContentType="application/vnd.openxmlformats-package.relationships+xml"/>
  <Override PartName="/ppt/slides/_rels/slide18.xml.rels" ContentType="application/vnd.openxmlformats-package.relationships+xml"/>
  <Override PartName="/ppt/slides/_rels/slide12.xml.rels" ContentType="application/vnd.openxmlformats-package.relationships+xml"/>
  <Override PartName="/ppt/slides/_rels/slide9.xml.rels" ContentType="application/vnd.openxmlformats-package.relationships+xml"/>
  <Override PartName="/ppt/slides/_rels/slide44.xml.rels" ContentType="application/vnd.openxmlformats-package.relationships+xml"/>
  <Override PartName="/ppt/slides/_rels/slide37.xml.rels" ContentType="application/vnd.openxmlformats-package.relationships+xml"/>
  <Override PartName="/ppt/slides/_rels/slide28.xml.rels" ContentType="application/vnd.openxmlformats-package.relationships+xml"/>
  <Override PartName="/ppt/slides/_rels/slide22.xml.rels" ContentType="application/vnd.openxmlformats-package.relationships+xml"/>
  <Override PartName="/ppt/slides/_rels/slide3.xml.rels" ContentType="application/vnd.openxmlformats-package.relationships+xml"/>
  <Override PartName="/ppt/slides/slide30.xml" ContentType="application/vnd.openxmlformats-officedocument.presentationml.slide+xml"/>
  <Override PartName="/ppt/slides/slide49.xml" ContentType="application/vnd.openxmlformats-officedocument.presentationml.slide+xml"/>
  <Override PartName="/ppt/slides/slide12.xml" ContentType="application/vnd.openxmlformats-officedocument.presentationml.slide+xml"/>
  <Override PartName="/ppt/slides/slide10.xml" ContentType="application/vnd.openxmlformats-officedocument.presentationml.slide+xml"/>
  <Override PartName="/ppt/slides/slide47.xml" ContentType="application/vnd.openxmlformats-officedocument.presentationml.slide+xml"/>
  <Override PartName="/ppt/slides/slide9.xml" ContentType="application/vnd.openxmlformats-officedocument.presentationml.slide+xml"/>
  <Override PartName="/ppt/slides/slide44.xml" ContentType="application/vnd.openxmlformats-officedocument.presentationml.slide+xml"/>
  <Override PartName="/ppt/slides/slide8.xml" ContentType="application/vnd.openxmlformats-officedocument.presentationml.slide+xml"/>
  <Override PartName="/ppt/slides/slide43.xml" ContentType="application/vnd.openxmlformats-officedocument.presentationml.slide+xml"/>
  <Override PartName="/ppt/slides/slide7.xml" ContentType="application/vnd.openxmlformats-officedocument.presentationml.slide+xml"/>
  <Override PartName="/ppt/slides/slide42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3" r:id="rId51"/>
    <p:sldId id="304" r:id="rId52"/>
    <p:sldId id="305" r:id="rId53"/>
    <p:sldId id="306" r:id="rId54"/>
    <p:sldId id="307" r:id="rId55"/>
    <p:sldId id="308" r:id="rId56"/>
    <p:sldId id="309" r:id="rId57"/>
  </p:sldIdLst>
  <p:sldSz cx="10080625" cy="567055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<Relationship Id="rId37" Type="http://schemas.openxmlformats.org/officeDocument/2006/relationships/slide" Target="slides/slide34.xml"/><Relationship Id="rId38" Type="http://schemas.openxmlformats.org/officeDocument/2006/relationships/slide" Target="slides/slide35.xml"/><Relationship Id="rId39" Type="http://schemas.openxmlformats.org/officeDocument/2006/relationships/slide" Target="slides/slide36.xml"/><Relationship Id="rId40" Type="http://schemas.openxmlformats.org/officeDocument/2006/relationships/slide" Target="slides/slide37.xml"/><Relationship Id="rId41" Type="http://schemas.openxmlformats.org/officeDocument/2006/relationships/slide" Target="slides/slide38.xml"/><Relationship Id="rId42" Type="http://schemas.openxmlformats.org/officeDocument/2006/relationships/slide" Target="slides/slide39.xml"/><Relationship Id="rId43" Type="http://schemas.openxmlformats.org/officeDocument/2006/relationships/slide" Target="slides/slide40.xml"/><Relationship Id="rId44" Type="http://schemas.openxmlformats.org/officeDocument/2006/relationships/slide" Target="slides/slide41.xml"/><Relationship Id="rId45" Type="http://schemas.openxmlformats.org/officeDocument/2006/relationships/slide" Target="slides/slide42.xml"/><Relationship Id="rId46" Type="http://schemas.openxmlformats.org/officeDocument/2006/relationships/slide" Target="slides/slide43.xml"/><Relationship Id="rId47" Type="http://schemas.openxmlformats.org/officeDocument/2006/relationships/slide" Target="slides/slide44.xml"/><Relationship Id="rId48" Type="http://schemas.openxmlformats.org/officeDocument/2006/relationships/slide" Target="slides/slide45.xml"/><Relationship Id="rId49" Type="http://schemas.openxmlformats.org/officeDocument/2006/relationships/slide" Target="slides/slide46.xml"/><Relationship Id="rId50" Type="http://schemas.openxmlformats.org/officeDocument/2006/relationships/slide" Target="slides/slide47.xml"/><Relationship Id="rId51" Type="http://schemas.openxmlformats.org/officeDocument/2006/relationships/slide" Target="slides/slide48.xml"/><Relationship Id="rId52" Type="http://schemas.openxmlformats.org/officeDocument/2006/relationships/slide" Target="slides/slide49.xml"/><Relationship Id="rId53" Type="http://schemas.openxmlformats.org/officeDocument/2006/relationships/slide" Target="slides/slide50.xml"/><Relationship Id="rId54" Type="http://schemas.openxmlformats.org/officeDocument/2006/relationships/slide" Target="slides/slide51.xml"/><Relationship Id="rId55" Type="http://schemas.openxmlformats.org/officeDocument/2006/relationships/slide" Target="slides/slide52.xml"/><Relationship Id="rId56" Type="http://schemas.openxmlformats.org/officeDocument/2006/relationships/slide" Target="slides/slide53.xml"/><Relationship Id="rId57" Type="http://schemas.openxmlformats.org/officeDocument/2006/relationships/slide" Target="slides/slide54.xml"/><Relationship Id="rId58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4754356D-D3A9-4704-B7C7-36BF09B6AC38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2460960" y="226080"/>
            <a:ext cx="711468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64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/>
          </p:nvPr>
        </p:nvSpPr>
        <p:spPr>
          <a:xfrm>
            <a:off x="504000" y="3044160"/>
            <a:ext cx="907164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B84D8B97-99AB-420E-BAA2-49AC8F9F338D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2460960" y="226080"/>
            <a:ext cx="711468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/>
          </p:nvPr>
        </p:nvSpPr>
        <p:spPr>
          <a:xfrm>
            <a:off x="504000" y="304416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" name="PlaceHolder 5"/>
          <p:cNvSpPr>
            <a:spLocks noGrp="1"/>
          </p:cNvSpPr>
          <p:nvPr>
            <p:ph/>
          </p:nvPr>
        </p:nvSpPr>
        <p:spPr>
          <a:xfrm>
            <a:off x="5152680" y="304416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9D5F0C4C-F84F-45A0-B74D-912A990369FE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2460960" y="226080"/>
            <a:ext cx="711468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/>
          </p:nvPr>
        </p:nvSpPr>
        <p:spPr>
          <a:xfrm>
            <a:off x="3571200" y="13266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/>
          </p:nvPr>
        </p:nvSpPr>
        <p:spPr>
          <a:xfrm>
            <a:off x="6638040" y="13266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/>
          </p:nvPr>
        </p:nvSpPr>
        <p:spPr>
          <a:xfrm>
            <a:off x="504000" y="304416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6"/>
          <p:cNvSpPr>
            <a:spLocks noGrp="1"/>
          </p:cNvSpPr>
          <p:nvPr>
            <p:ph/>
          </p:nvPr>
        </p:nvSpPr>
        <p:spPr>
          <a:xfrm>
            <a:off x="3571200" y="304416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1" name="PlaceHolder 7"/>
          <p:cNvSpPr>
            <a:spLocks noGrp="1"/>
          </p:cNvSpPr>
          <p:nvPr>
            <p:ph/>
          </p:nvPr>
        </p:nvSpPr>
        <p:spPr>
          <a:xfrm>
            <a:off x="6638040" y="304416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96DD05D2-E4E4-4AFF-A6D6-9D51F8AC6D9E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2460960" y="226080"/>
            <a:ext cx="711468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2460960" y="226080"/>
            <a:ext cx="711468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2460960" y="226080"/>
            <a:ext cx="711468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2460960" y="226080"/>
            <a:ext cx="711468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subTitle"/>
          </p:nvPr>
        </p:nvSpPr>
        <p:spPr>
          <a:xfrm>
            <a:off x="2460960" y="226080"/>
            <a:ext cx="7114680" cy="4388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2460960" y="226080"/>
            <a:ext cx="711468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7" name="PlaceHolder 4"/>
          <p:cNvSpPr>
            <a:spLocks noGrp="1"/>
          </p:cNvSpPr>
          <p:nvPr>
            <p:ph/>
          </p:nvPr>
        </p:nvSpPr>
        <p:spPr>
          <a:xfrm>
            <a:off x="504000" y="304416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2460960" y="226080"/>
            <a:ext cx="711468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944F6EB2-C081-4949-897B-706861728244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2460960" y="226080"/>
            <a:ext cx="711468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/>
          </p:nvPr>
        </p:nvSpPr>
        <p:spPr>
          <a:xfrm>
            <a:off x="5152680" y="304416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2460960" y="226080"/>
            <a:ext cx="711468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/>
          </p:nvPr>
        </p:nvSpPr>
        <p:spPr>
          <a:xfrm>
            <a:off x="504000" y="3044160"/>
            <a:ext cx="907164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2460960" y="226080"/>
            <a:ext cx="711468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64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/>
          </p:nvPr>
        </p:nvSpPr>
        <p:spPr>
          <a:xfrm>
            <a:off x="504000" y="3044160"/>
            <a:ext cx="907164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2460960" y="226080"/>
            <a:ext cx="711468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/>
          </p:nvPr>
        </p:nvSpPr>
        <p:spPr>
          <a:xfrm>
            <a:off x="504000" y="304416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/>
          </p:nvPr>
        </p:nvSpPr>
        <p:spPr>
          <a:xfrm>
            <a:off x="5152680" y="304416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2460960" y="226080"/>
            <a:ext cx="711468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/>
          </p:nvPr>
        </p:nvSpPr>
        <p:spPr>
          <a:xfrm>
            <a:off x="3571200" y="13266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7" name="PlaceHolder 4"/>
          <p:cNvSpPr>
            <a:spLocks noGrp="1"/>
          </p:cNvSpPr>
          <p:nvPr>
            <p:ph/>
          </p:nvPr>
        </p:nvSpPr>
        <p:spPr>
          <a:xfrm>
            <a:off x="6638040" y="13266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8" name="PlaceHolder 5"/>
          <p:cNvSpPr>
            <a:spLocks noGrp="1"/>
          </p:cNvSpPr>
          <p:nvPr>
            <p:ph/>
          </p:nvPr>
        </p:nvSpPr>
        <p:spPr>
          <a:xfrm>
            <a:off x="504000" y="304416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9" name="PlaceHolder 6"/>
          <p:cNvSpPr>
            <a:spLocks noGrp="1"/>
          </p:cNvSpPr>
          <p:nvPr>
            <p:ph/>
          </p:nvPr>
        </p:nvSpPr>
        <p:spPr>
          <a:xfrm>
            <a:off x="3571200" y="304416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0" name="PlaceHolder 7"/>
          <p:cNvSpPr>
            <a:spLocks noGrp="1"/>
          </p:cNvSpPr>
          <p:nvPr>
            <p:ph/>
          </p:nvPr>
        </p:nvSpPr>
        <p:spPr>
          <a:xfrm>
            <a:off x="6638040" y="304416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2460960" y="226080"/>
            <a:ext cx="711468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4071FCFC-FB62-483A-9AC1-C7DD8466C3B9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2460960" y="226080"/>
            <a:ext cx="711468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F9CCBB07-D269-49F4-B68C-B42BAB0590DB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2460960" y="226080"/>
            <a:ext cx="711468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44DFF284-88AE-4F86-A963-4A6F0495C9F8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subTitle"/>
          </p:nvPr>
        </p:nvSpPr>
        <p:spPr>
          <a:xfrm>
            <a:off x="2460960" y="226080"/>
            <a:ext cx="7114680" cy="4388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9C42684D-87E3-452E-91B4-EDF1906D2532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2460960" y="226080"/>
            <a:ext cx="711468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/>
          </p:nvPr>
        </p:nvSpPr>
        <p:spPr>
          <a:xfrm>
            <a:off x="504000" y="304416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360A8118-0BDD-4DAB-855A-26AE6F295131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2460960" y="226080"/>
            <a:ext cx="711468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/>
          </p:nvPr>
        </p:nvSpPr>
        <p:spPr>
          <a:xfrm>
            <a:off x="5152680" y="304416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DC671583-5415-4F70-999A-A5EE517C868C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2460960" y="226080"/>
            <a:ext cx="711468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/>
          </p:nvPr>
        </p:nvSpPr>
        <p:spPr>
          <a:xfrm>
            <a:off x="504000" y="3044160"/>
            <a:ext cx="907164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C761A810-A465-4CFE-8086-61989EFE1A05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jpe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2460960" y="226080"/>
            <a:ext cx="711468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1"/>
          </p:nvPr>
        </p:nvSpPr>
        <p:spPr>
          <a:xfrm>
            <a:off x="504000" y="5165280"/>
            <a:ext cx="2348280" cy="390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ftr" idx="2"/>
          </p:nvPr>
        </p:nvSpPr>
        <p:spPr>
          <a:xfrm>
            <a:off x="3105000" y="5165280"/>
            <a:ext cx="3915000" cy="390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ct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sldNum" idx="3"/>
          </p:nvPr>
        </p:nvSpPr>
        <p:spPr>
          <a:xfrm>
            <a:off x="7227360" y="5165280"/>
            <a:ext cx="2348280" cy="390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fld id="{03B33140-42F9-4018-9C60-341046809770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  <p:pic>
        <p:nvPicPr>
          <p:cNvPr id="5" name="" descr=""/>
          <p:cNvPicPr/>
          <p:nvPr/>
        </p:nvPicPr>
        <p:blipFill>
          <a:blip r:embed="rId2"/>
          <a:stretch/>
        </p:blipFill>
        <p:spPr>
          <a:xfrm>
            <a:off x="188640" y="180000"/>
            <a:ext cx="1971360" cy="980640"/>
          </a:xfrm>
          <a:prstGeom prst="rect">
            <a:avLst/>
          </a:prstGeom>
          <a:ln w="0"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1800000" y="225720"/>
            <a:ext cx="7774200" cy="94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3509" spc="-1" strike="noStrike">
                <a:latin typeface="Arial"/>
              </a:rPr>
              <a:t>Click to edit the title text format</a:t>
            </a:r>
            <a:endParaRPr b="0" lang="en-US" sz="3509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907056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0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Click to edit the outline text format</a:t>
            </a:r>
            <a:endParaRPr b="0" lang="en-US" sz="2400" spc="-1" strike="noStrike">
              <a:latin typeface="Arial"/>
            </a:endParaRPr>
          </a:p>
          <a:p>
            <a:pPr lvl="1" marL="864000" indent="-324000">
              <a:spcBef>
                <a:spcPts val="850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100" spc="-1" strike="noStrike">
                <a:latin typeface="Arial"/>
              </a:rPr>
              <a:t>Second Outline Level</a:t>
            </a:r>
            <a:endParaRPr b="0" lang="en-US" sz="2100" spc="-1" strike="noStrike">
              <a:latin typeface="Arial"/>
            </a:endParaRPr>
          </a:p>
          <a:p>
            <a:pPr lvl="2" marL="1296000" indent="-288000">
              <a:spcBef>
                <a:spcPts val="635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422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500" spc="-1" strike="noStrike">
                <a:latin typeface="Arial"/>
              </a:rPr>
              <a:t>Fourth Outline Level</a:t>
            </a:r>
            <a:endParaRPr b="0" lang="en-US" sz="1500" spc="-1" strike="noStrike">
              <a:latin typeface="Arial"/>
            </a:endParaRPr>
          </a:p>
          <a:p>
            <a:pPr lvl="4" marL="2160000" indent="-216000">
              <a:spcBef>
                <a:spcPts val="21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500" spc="-1" strike="noStrike">
                <a:latin typeface="Arial"/>
              </a:rPr>
              <a:t>Fifth Outline Level</a:t>
            </a:r>
            <a:endParaRPr b="0" lang="en-US" sz="1500" spc="-1" strike="noStrike">
              <a:latin typeface="Arial"/>
            </a:endParaRPr>
          </a:p>
          <a:p>
            <a:pPr lvl="5" marL="2592000" indent="-216000">
              <a:spcBef>
                <a:spcPts val="21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500" spc="-1" strike="noStrike">
                <a:latin typeface="Arial"/>
              </a:rPr>
              <a:t>Sixth Outline Level</a:t>
            </a:r>
            <a:endParaRPr b="0" lang="en-US" sz="1500" spc="-1" strike="noStrike">
              <a:latin typeface="Arial"/>
            </a:endParaRPr>
          </a:p>
          <a:p>
            <a:pPr lvl="6" marL="3024000" indent="-216000">
              <a:spcBef>
                <a:spcPts val="21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500" spc="-1" strike="noStrike">
                <a:latin typeface="Arial"/>
              </a:rPr>
              <a:t>Seventh Outline Level</a:t>
            </a:r>
            <a:endParaRPr b="0" lang="en-US" sz="1500" spc="-1" strike="noStrike">
              <a:latin typeface="Arial"/>
            </a:endParaRPr>
          </a:p>
        </p:txBody>
      </p:sp>
      <p:pic>
        <p:nvPicPr>
          <p:cNvPr id="44" name="" descr=""/>
          <p:cNvPicPr/>
          <p:nvPr/>
        </p:nvPicPr>
        <p:blipFill>
          <a:blip r:embed="rId2"/>
          <a:stretch/>
        </p:blipFill>
        <p:spPr>
          <a:xfrm>
            <a:off x="13320" y="55800"/>
            <a:ext cx="2146680" cy="1116720"/>
          </a:xfrm>
          <a:prstGeom prst="rect">
            <a:avLst/>
          </a:prstGeom>
          <a:ln w="0"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hyperlink" Target="https://afnog.iotworkshop.africa/do/view" TargetMode="External"/><Relationship Id="rId2" Type="http://schemas.openxmlformats.org/officeDocument/2006/relationships/hyperlink" Target="https://github.com/uraich/IoT-Course" TargetMode="External"/><Relationship Id="rId3" Type="http://schemas.openxmlformats.org/officeDocument/2006/relationships/slideLayout" Target="../slideLayouts/slideLayout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png"/><Relationship Id="rId3" Type="http://schemas.openxmlformats.org/officeDocument/2006/relationships/slideLayout" Target="../slideLayouts/slideLayout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png"/><Relationship Id="rId3" Type="http://schemas.openxmlformats.org/officeDocument/2006/relationships/slideLayout" Target="../slideLayouts/slideLayout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png"/><Relationship Id="rId3" Type="http://schemas.openxmlformats.org/officeDocument/2006/relationships/slideLayout" Target="../slideLayouts/slideLayout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28.png"/><Relationship Id="rId7" Type="http://schemas.openxmlformats.org/officeDocument/2006/relationships/image" Target="../media/image29.png"/><Relationship Id="rId8" Type="http://schemas.openxmlformats.org/officeDocument/2006/relationships/image" Target="../media/image30.png"/><Relationship Id="rId9" Type="http://schemas.openxmlformats.org/officeDocument/2006/relationships/image" Target="../media/image31.png"/><Relationship Id="rId10" Type="http://schemas.openxmlformats.org/officeDocument/2006/relationships/slideLayout" Target="../slideLayouts/slideLayout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image" Target="../media/image34.png"/><Relationship Id="rId3" Type="http://schemas.openxmlformats.org/officeDocument/2006/relationships/slideLayout" Target="../slideLayouts/slideLayout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hyperlink" Target="https://github.com/micropython/micropython/" TargetMode="External"/><Relationship Id="rId2" Type="http://schemas.openxmlformats.org/officeDocument/2006/relationships/hyperlink" Target="http://docs.micropython.org/en/latest/" TargetMode="External"/><Relationship Id="rId3" Type="http://schemas.openxmlformats.org/officeDocument/2006/relationships/slideLayout" Target="../slideLayouts/slideLayout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hyperlink" Target="https://github.com/uraich/AIS-2022_IoT_Tutorial" TargetMode="External"/><Relationship Id="rId2" Type="http://schemas.openxmlformats.org/officeDocument/2006/relationships/slideLayout" Target="../slideLayouts/slideLayout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hyperlink" Target="https://docs.python.org/3/tutorial/index.html" TargetMode="External"/><Relationship Id="rId2" Type="http://schemas.openxmlformats.org/officeDocument/2006/relationships/hyperlink" Target="https://afnog.iotworkshop.africa/do/view/IoT_Course_English/REPLAndStandardPythonProgramming" TargetMode="External"/><Relationship Id="rId3" Type="http://schemas.openxmlformats.org/officeDocument/2006/relationships/slideLayout" Target="../slideLayouts/slideLayout3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slideLayout" Target="../slideLayouts/slideLayout3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slideLayout" Target="../slideLayouts/slideLayout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3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hyperlink" Target="https://docs.micropython.org/en/latest/esp32/quickref.html#pins-and-gpio" TargetMode="External"/><Relationship Id="rId2" Type="http://schemas.openxmlformats.org/officeDocument/2006/relationships/slideLayout" Target="../slideLayouts/slideLayout3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hyperlink" Target="https://github.com/LilyGO/TTGO-T7-Demo/blob/master/t7_v1.5.pdf" TargetMode="External"/><Relationship Id="rId2" Type="http://schemas.openxmlformats.org/officeDocument/2006/relationships/image" Target="../media/image39.png"/><Relationship Id="rId3" Type="http://schemas.openxmlformats.org/officeDocument/2006/relationships/slideLayout" Target="../slideLayouts/slideLayout3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slideLayout" Target="../slideLayouts/slideLayout3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hyperlink" Target="https://docs.micropython.org/en/latest/esp32/quickref.html?highlight=esp32%20neopixel#pwm-pulse-width-modulation" TargetMode="External"/><Relationship Id="rId2" Type="http://schemas.openxmlformats.org/officeDocument/2006/relationships/slideLayout" Target="../slideLayouts/slideLayout3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image" Target="../media/image41.png"/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slideLayout" Target="../slideLayouts/slideLayout3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hyperlink" Target="https://docs.micropython.org/en/latest/esp32/quickref.html#neopixel-and-apa106-driver" TargetMode="External"/><Relationship Id="rId2" Type="http://schemas.openxmlformats.org/officeDocument/2006/relationships/image" Target="../media/image44.png"/><Relationship Id="rId3" Type="http://schemas.openxmlformats.org/officeDocument/2006/relationships/slideLayout" Target="../slideLayouts/slideLayout3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hyperlink" Target="https://docs.micropython.org/en/latest/esp32/quickref.html#adc-analog-to-digital-conversion" TargetMode="External"/><Relationship Id="rId2" Type="http://schemas.openxmlformats.org/officeDocument/2006/relationships/slideLayout" Target="../slideLayouts/slideLayout3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slideLayout" Target="../slideLayouts/slideLayout3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hyperlink" Target="https://www.ti.com/lit/an/slva704/slva704.pdf" TargetMode="External"/><Relationship Id="rId2" Type="http://schemas.openxmlformats.org/officeDocument/2006/relationships/image" Target="../media/image46.png"/><Relationship Id="rId3" Type="http://schemas.openxmlformats.org/officeDocument/2006/relationships/slideLayout" Target="../slideLayouts/slideLayout3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image" Target="../media/image48.png"/><Relationship Id="rId3" Type="http://schemas.openxmlformats.org/officeDocument/2006/relationships/slideLayout" Target="../slideLayouts/slideLayout3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slideLayout" Target="../slideLayouts/slideLayout3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slideLayout" Target="../slideLayouts/slideLayout3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hyperlink" Target="https://afnog.iotworkshop.africa/do/view/IoT_Course_English/SHT30NopI2CTemperatureAndHumiditySensor" TargetMode="External"/><Relationship Id="rId2" Type="http://schemas.openxmlformats.org/officeDocument/2006/relationships/slideLayout" Target="../slideLayouts/slideLayout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5.jpeg"/><Relationship Id="rId2" Type="http://schemas.openxmlformats.org/officeDocument/2006/relationships/slideLayout" Target="../slideLayouts/slideLayout3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hyperlink" Target="https://docs.micropython.org/en/latest/esp32/quickref.html#software-i2c-bus" TargetMode="External"/><Relationship Id="rId2" Type="http://schemas.openxmlformats.org/officeDocument/2006/relationships/image" Target="../media/image51.png"/><Relationship Id="rId3" Type="http://schemas.openxmlformats.org/officeDocument/2006/relationships/image" Target="../media/image52.png"/><Relationship Id="rId4" Type="http://schemas.openxmlformats.org/officeDocument/2006/relationships/slideLayout" Target="../slideLayouts/slideLayout3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image" Target="../media/image53.png"/><Relationship Id="rId2" Type="http://schemas.openxmlformats.org/officeDocument/2006/relationships/image" Target="../media/image54.png"/><Relationship Id="rId3" Type="http://schemas.openxmlformats.org/officeDocument/2006/relationships/slideLayout" Target="../slideLayouts/slideLayout3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hyperlink" Target="https://docs.wemos.cc/en/latest/_static/files/sht30-dis_datasheet.pdf" TargetMode="External"/><Relationship Id="rId2" Type="http://schemas.openxmlformats.org/officeDocument/2006/relationships/slideLayout" Target="../slideLayouts/slideLayout3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6.jpeg"/><Relationship Id="rId2" Type="http://schemas.openxmlformats.org/officeDocument/2006/relationships/slideLayout" Target="../slideLayouts/slideLayout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png"/><Relationship Id="rId3" Type="http://schemas.openxmlformats.org/officeDocument/2006/relationships/slideLayout" Target="../slideLayouts/slideLayout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2460960" y="226080"/>
            <a:ext cx="711468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Developing an IoT System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2400" spc="-1" strike="noStrike">
                <a:latin typeface="Arial"/>
              </a:rPr>
              <a:t>Uli Raich (uli.raich@gmail.com)</a:t>
            </a:r>
            <a:endParaRPr b="0" lang="en-US" sz="2400" spc="-1" strike="noStrike">
              <a:latin typeface="Arial"/>
            </a:endParaRPr>
          </a:p>
          <a:p>
            <a:pPr algn="ctr">
              <a:buNone/>
            </a:pPr>
            <a:endParaRPr b="0" lang="en-US" sz="2400" spc="-1" strike="noStrike">
              <a:latin typeface="Arial"/>
            </a:endParaRPr>
          </a:p>
          <a:p>
            <a:pPr algn="ctr">
              <a:buNone/>
            </a:pPr>
            <a:r>
              <a:rPr b="0" lang="en-US" sz="2400" spc="-1" strike="noStrike">
                <a:latin typeface="Arial"/>
              </a:rPr>
              <a:t>Two lectures on Hardware and Software for</a:t>
            </a:r>
            <a:br>
              <a:rPr sz="2400"/>
            </a:br>
            <a:r>
              <a:rPr b="0" lang="en-US" sz="2400" spc="-1" strike="noStrike">
                <a:latin typeface="Arial"/>
              </a:rPr>
              <a:t>the Internet of Things</a:t>
            </a:r>
            <a:endParaRPr b="0" lang="en-US" sz="2400" spc="-1" strike="noStrike">
              <a:latin typeface="Arial"/>
            </a:endParaRPr>
          </a:p>
          <a:p>
            <a:pPr algn="ctr">
              <a:buNone/>
            </a:pPr>
            <a:endParaRPr b="0" lang="en-US" sz="2400" spc="-1" strike="noStrike">
              <a:latin typeface="Arial"/>
            </a:endParaRPr>
          </a:p>
          <a:p>
            <a:pPr algn="ctr">
              <a:buNone/>
            </a:pPr>
            <a:r>
              <a:rPr b="0" lang="en-US" sz="2400" spc="-1" strike="noStrike">
                <a:latin typeface="Arial"/>
              </a:rPr>
              <a:t>Lecture 1: Introduction to the hardware </a:t>
            </a:r>
            <a:br>
              <a:rPr sz="2400"/>
            </a:br>
            <a:r>
              <a:rPr b="0" lang="en-US" sz="2400" spc="-1" strike="noStrike">
                <a:latin typeface="Arial"/>
              </a:rPr>
              <a:t>and development environment and access to the “things”</a:t>
            </a:r>
            <a:br>
              <a:rPr sz="2400"/>
            </a:br>
            <a:endParaRPr b="0" lang="en-US" sz="2400" spc="-1" strike="noStrike">
              <a:latin typeface="Arial"/>
            </a:endParaRPr>
          </a:p>
          <a:p>
            <a:pPr algn="ctr">
              <a:buNone/>
            </a:pPr>
            <a:r>
              <a:rPr b="0" lang="en-US" sz="2400" spc="-1" strike="noStrike">
                <a:latin typeface="Arial"/>
              </a:rPr>
              <a:t>Presented online at the African Internet Summit Mauritius 2021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IoT lectures, African Internet Summit Mauritius 2022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59855D63-6122-4873-876C-0B3A039AC206}" type="slidenum">
              <a:t>1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fld id="{8A0A53D0-7486-4D1B-B0B9-3F323957CB11}" type="datetime1">
              <a:rPr lang="en-US"/>
              <a:t>05/26/22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2245320" y="180000"/>
            <a:ext cx="7654680" cy="1024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3600" spc="-1" strike="noStrike">
                <a:latin typeface="Arial"/>
              </a:rPr>
              <a:t>Where do we find micro-controllers?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640" cy="371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r>
              <a:rPr b="0" lang="en-US" sz="2200" spc="-1" strike="noStrike">
                <a:latin typeface="Arial"/>
              </a:rPr>
              <a:t>Answer: Everywhere!</a:t>
            </a:r>
            <a:endParaRPr b="0" lang="en-US" sz="2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latin typeface="Arial"/>
              </a:rPr>
              <a:t>Car (many of them!)</a:t>
            </a:r>
            <a:endParaRPr b="0" lang="en-US" sz="2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latin typeface="Arial"/>
              </a:rPr>
              <a:t>Coffee machine</a:t>
            </a:r>
            <a:endParaRPr b="0" lang="en-US" sz="2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latin typeface="Arial"/>
              </a:rPr>
              <a:t>TV set, radio</a:t>
            </a:r>
            <a:endParaRPr b="0" lang="en-US" sz="2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latin typeface="Arial"/>
              </a:rPr>
              <a:t>Watch</a:t>
            </a:r>
            <a:endParaRPr b="0" lang="en-US" sz="2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latin typeface="Arial"/>
              </a:rPr>
              <a:t>Hand phone </a:t>
            </a:r>
            <a:endParaRPr b="0" lang="en-US" sz="2200" spc="-1" strike="noStrike">
              <a:latin typeface="Arial"/>
            </a:endParaRPr>
          </a:p>
          <a:p>
            <a:endParaRPr b="0" lang="en-US" sz="2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IoT lectures, African Internet Summit Mauritius 2022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F24D6257-15A3-4AD7-AB4C-ECF33EA23C53}" type="slidenum">
              <a:t>10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fld id="{E19C5BBC-1D70-4CE0-B26D-7CDF7F0143F6}" type="datetime1">
              <a:rPr lang="en-US"/>
              <a:t>05/26/22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2160000" y="226080"/>
            <a:ext cx="7415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What used to be a joke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/>
          </p:nvPr>
        </p:nvSpPr>
        <p:spPr>
          <a:xfrm>
            <a:off x="46836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r>
              <a:rPr b="0" lang="en-US" sz="1800" spc="-1" strike="noStrike">
                <a:latin typeface="Arial"/>
              </a:rPr>
              <a:t>Two engineers standing around a coffee machine with this screen</a:t>
            </a:r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latin typeface="Arial"/>
              </a:rPr>
              <a:t>One saying to the other:</a:t>
            </a:r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latin typeface="Arial"/>
              </a:rPr>
              <a:t>“</a:t>
            </a:r>
            <a:r>
              <a:rPr b="0" lang="en-US" sz="1800" spc="-1" strike="noStrike">
                <a:latin typeface="Arial"/>
              </a:rPr>
              <a:t>Those were the good old times when </a:t>
            </a:r>
            <a:br>
              <a:rPr sz="1800"/>
            </a:br>
            <a:r>
              <a:rPr b="0" lang="en-US" sz="1800" spc="-1" strike="noStrike">
                <a:latin typeface="Arial"/>
              </a:rPr>
              <a:t>coffee machines still worked without Windows”</a:t>
            </a:r>
            <a:br>
              <a:rPr sz="1800"/>
            </a:br>
            <a:endParaRPr b="0" lang="en-US" sz="1800" spc="-1" strike="noStrike">
              <a:latin typeface="Arial"/>
            </a:endParaRPr>
          </a:p>
        </p:txBody>
      </p:sp>
      <p:pic>
        <p:nvPicPr>
          <p:cNvPr id="111" name="" descr=""/>
          <p:cNvPicPr/>
          <p:nvPr/>
        </p:nvPicPr>
        <p:blipFill>
          <a:blip r:embed="rId1"/>
          <a:stretch/>
        </p:blipFill>
        <p:spPr>
          <a:xfrm>
            <a:off x="5400000" y="1719720"/>
            <a:ext cx="4495320" cy="2895120"/>
          </a:xfrm>
          <a:prstGeom prst="rect">
            <a:avLst/>
          </a:prstGeom>
          <a:ln w="0">
            <a:noFill/>
          </a:ln>
        </p:spPr>
      </p:pic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IoT lectures, African Internet Summit Mauritius 2022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8AB70665-83F2-4ADE-9BC6-CCFC5DEB0841}" type="slidenum">
              <a:t>11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fld id="{DD5AF6E4-008B-402C-90A8-2F35E2B8E364}" type="datetime1">
              <a:rPr lang="en-US"/>
              <a:t>05/26/22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2460960" y="226080"/>
            <a:ext cx="711468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...becomes reality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113" name="" descr=""/>
          <p:cNvPicPr/>
          <p:nvPr/>
        </p:nvPicPr>
        <p:blipFill>
          <a:blip r:embed="rId1"/>
          <a:stretch/>
        </p:blipFill>
        <p:spPr>
          <a:xfrm>
            <a:off x="1291680" y="1318320"/>
            <a:ext cx="7534080" cy="305712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IoT lectures, African Internet Summit Mauritius 2022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C6C24DBE-780B-4F20-B348-BA735240435E}" type="slidenum">
              <a:t>12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fld id="{44AB183D-9643-4813-B71A-A420F429485E}" type="datetime1">
              <a:rPr lang="en-US"/>
              <a:t>05/26/22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2460960" y="226080"/>
            <a:ext cx="711468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University courses on </a:t>
            </a:r>
            <a:r>
              <a:rPr b="0" lang="en-US" sz="4400" spc="-1" strike="noStrike">
                <a:latin typeface="Arial"/>
                <a:ea typeface="Arial"/>
              </a:rPr>
              <a:t>IoT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/>
          </p:nvPr>
        </p:nvSpPr>
        <p:spPr>
          <a:xfrm>
            <a:off x="540000" y="1260000"/>
            <a:ext cx="9071640" cy="371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2000"/>
          </a:bodyPr>
          <a:p>
            <a:r>
              <a:rPr b="0" lang="en-US" sz="2200" spc="-1" strike="noStrike">
                <a:latin typeface="Arial"/>
              </a:rPr>
              <a:t>When asking African colleagues about micro-controller courses (embedded systems or IoT) in Africa I often get the answer:</a:t>
            </a:r>
            <a:endParaRPr b="0" lang="en-US" sz="2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latin typeface="Arial"/>
              </a:rPr>
              <a:t>We have no such course, the micro-processor lab would be too expensive.</a:t>
            </a:r>
            <a:endParaRPr b="0" lang="en-US" sz="2200" spc="-1" strike="noStrike">
              <a:latin typeface="Arial"/>
            </a:endParaRPr>
          </a:p>
          <a:p>
            <a:r>
              <a:rPr b="0" lang="en-US" sz="2200" spc="-1" strike="noStrike">
                <a:latin typeface="Arial"/>
              </a:rPr>
              <a:t>I wanted to find out and I therefore prepared such a course for the University of Cape Coast, Ghana.</a:t>
            </a:r>
            <a:br>
              <a:rPr sz="2200"/>
            </a:br>
            <a:r>
              <a:rPr b="0" lang="en-US" sz="2200" spc="-1" strike="noStrike">
                <a:latin typeface="Arial"/>
              </a:rPr>
              <a:t>The cost for 1 experimental station was ~ 50 $ US. If you run the course for 5 years this gets you to a cost of 10 $ US per student and year! This is cheap enough to allow students to take the equipment home for experimentation!</a:t>
            </a:r>
            <a:endParaRPr b="0" lang="en-US" sz="2200" spc="-1" strike="noStrike">
              <a:latin typeface="Arial"/>
            </a:endParaRPr>
          </a:p>
          <a:p>
            <a:r>
              <a:rPr b="0" lang="en-US" sz="2200" spc="-1" strike="noStrike">
                <a:latin typeface="Arial"/>
              </a:rPr>
              <a:t>The real problem is that there are too few lecturers capable of preparing and running such a course and preparation of exercises and solutions is very labor intensive. (I took 6 months for the preparation) </a:t>
            </a:r>
            <a:endParaRPr b="0" lang="en-US" sz="2200" spc="-1" strike="noStrike">
              <a:latin typeface="Arial"/>
            </a:endParaRPr>
          </a:p>
          <a:p>
            <a:r>
              <a:rPr b="0" lang="en-US" sz="2200" spc="-1" strike="noStrike">
                <a:latin typeface="Arial"/>
              </a:rPr>
              <a:t>Much of the following material has been extracted from the UCC IoT course.  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IoT lectures, African Internet Summit Mauritius 2022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1A8C4E6D-6074-4545-8C77-D779D2FA00BA}" type="slidenum">
              <a:t>13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fld id="{FD0F311A-D838-4B2B-A50C-CCA8FDD181B4}" type="datetime1">
              <a:rPr lang="en-US"/>
              <a:t>05/26/22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2460960" y="226080"/>
            <a:ext cx="711468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3600" spc="-1" strike="noStrike">
                <a:latin typeface="Arial"/>
              </a:rPr>
              <a:t>Documentation of UCC IoT course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640" cy="371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5000"/>
          </a:bodyPr>
          <a:p>
            <a:r>
              <a:rPr b="0" lang="en-US" sz="2200" spc="-1" strike="noStrike">
                <a:latin typeface="Arial"/>
                <a:ea typeface="Noto Sans CJK SC"/>
              </a:rPr>
              <a:t>The IoT course was </a:t>
            </a:r>
            <a:r>
              <a:rPr b="0" lang="en-US" sz="2200" spc="-1" strike="noStrike">
                <a:latin typeface="Arial"/>
              </a:rPr>
              <a:t> given at the University of Cape Coast, Ghana, for the first time at the beginning of 2021</a:t>
            </a:r>
            <a:endParaRPr b="0" lang="en-US" sz="2200" spc="-1" strike="noStrike">
              <a:latin typeface="Arial"/>
            </a:endParaRPr>
          </a:p>
          <a:p>
            <a:r>
              <a:rPr b="0" lang="en-US" sz="2200" spc="-1" strike="noStrike">
                <a:latin typeface="Arial"/>
              </a:rPr>
              <a:t>Everything is documented on a </a:t>
            </a:r>
            <a:r>
              <a:rPr b="0" lang="en-US" sz="2200" spc="-1" strike="noStrike">
                <a:latin typeface="Arial"/>
                <a:hlinkClick r:id="rId1"/>
              </a:rPr>
              <a:t>TWiki server</a:t>
            </a:r>
            <a:r>
              <a:rPr b="0" lang="en-US" sz="2200" spc="-1" strike="noStrike">
                <a:latin typeface="Arial"/>
              </a:rPr>
              <a:t> located in Accra</a:t>
            </a:r>
            <a:endParaRPr b="0" lang="en-US" sz="2200" spc="-1" strike="noStrike">
              <a:latin typeface="Arial"/>
            </a:endParaRPr>
          </a:p>
          <a:p>
            <a:r>
              <a:rPr b="0" lang="en-US" sz="2200" spc="-1" strike="noStrike">
                <a:latin typeface="Arial"/>
              </a:rPr>
              <a:t>It consists of</a:t>
            </a:r>
            <a:endParaRPr b="0" lang="en-US" sz="2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latin typeface="Arial"/>
              </a:rPr>
              <a:t>Hardware and software documentation with plenty of links to relevant WEB pages</a:t>
            </a:r>
            <a:endParaRPr b="0" lang="en-US" sz="2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latin typeface="Arial"/>
              </a:rPr>
              <a:t>Explanations for a range of experiments (exercises)</a:t>
            </a:r>
            <a:endParaRPr b="0" lang="en-US" sz="2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latin typeface="Arial"/>
              </a:rPr>
              <a:t>Lecture slides</a:t>
            </a:r>
            <a:endParaRPr b="0" lang="en-US" sz="2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latin typeface="Arial"/>
              </a:rPr>
              <a:t>Exercise sheets</a:t>
            </a:r>
            <a:endParaRPr b="0" lang="en-US" sz="2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latin typeface="Arial"/>
              </a:rPr>
              <a:t>Solutions to the exercises that can be downloaded from a </a:t>
            </a:r>
            <a:r>
              <a:rPr b="0" lang="en-US" sz="2200" spc="-1" strike="noStrike">
                <a:latin typeface="Arial"/>
                <a:hlinkClick r:id="rId2"/>
              </a:rPr>
              <a:t>github repository</a:t>
            </a:r>
            <a:endParaRPr b="0" lang="en-US" sz="2200" spc="-1" strike="noStrike">
              <a:latin typeface="Arial"/>
            </a:endParaRPr>
          </a:p>
          <a:p>
            <a:r>
              <a:rPr b="0" lang="en-US" sz="2200" spc="-1" strike="noStrike">
                <a:latin typeface="Arial"/>
              </a:rPr>
              <a:t>Efforts are under way at the Université Cheik Anta Diop, Dakar, Sénégal, to provide a similar course with all documentation written in French, which you can find on the above Twiki server.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IoT lectures, African Internet Summit Mauritius 2022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E5B42F0C-CCA7-42B2-AE50-9D5078C5330F}" type="slidenum">
              <a:t>14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fld id="{A7022C27-AD6B-4525-AC9E-9C5ADFBC903E}" type="datetime1">
              <a:rPr lang="en-US"/>
              <a:t>05/26/22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2460960" y="226080"/>
            <a:ext cx="711468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Processors for IoT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8000"/>
          </a:bodyPr>
          <a:p>
            <a:r>
              <a:rPr b="0" lang="en-US" sz="2200" spc="-1" strike="noStrike">
                <a:latin typeface="Arial"/>
              </a:rPr>
              <a:t>There is a huge selection of different chips:</a:t>
            </a:r>
            <a:endParaRPr b="0" lang="en-US" sz="2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latin typeface="Arial"/>
              </a:rPr>
              <a:t>STM32: ARM Cortex MCU. This is a whole family of chips with different performance and price.</a:t>
            </a:r>
            <a:endParaRPr b="0" lang="en-US" sz="2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latin typeface="Arial"/>
              </a:rPr>
              <a:t>Raspberry Pi: The RPi is more like a little computer. It has a quad core micro-controller capable of running an ARM based Linux OS. All you need to make this a full computer is a keyboard, a mouse and a screen. </a:t>
            </a:r>
            <a:endParaRPr b="0" lang="en-US" sz="2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latin typeface="Arial"/>
              </a:rPr>
              <a:t>ESP32 based boards: Dual core processor, SRAM and flash on chip. WiFi and BlueTooth implemented on chip.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IoT lectures, African Internet Summit Mauritius 2022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08097897-9675-48F1-83D5-AF124757486E}" type="slidenum">
              <a:t>15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fld id="{3A10A414-552C-4D33-9AD1-9F187F57A842}" type="datetime1">
              <a:rPr lang="en-US"/>
              <a:t>05/26/22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2460960" y="226080"/>
            <a:ext cx="711468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Which one should I use?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/>
          </p:nvPr>
        </p:nvSpPr>
        <p:spPr>
          <a:xfrm>
            <a:off x="540000" y="1326600"/>
            <a:ext cx="6130440" cy="371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7000"/>
          </a:bodyPr>
          <a:p>
            <a:r>
              <a:rPr b="0" lang="en-US" sz="2400" spc="-1" strike="noStrike">
                <a:latin typeface="Arial"/>
              </a:rPr>
              <a:t>The Raspberry Pi is a small computer powerful enough to run a full blown Linux operating system:</a:t>
            </a:r>
            <a:endParaRPr b="0" lang="en-US" sz="24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1888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A quad core 1.2 GHz Broadcom 64 bit ARM CPU</a:t>
            </a:r>
            <a:endParaRPr b="0" lang="en-US" sz="24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1888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1 Gbytes of Ram</a:t>
            </a:r>
            <a:endParaRPr b="0" lang="en-US" sz="24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1888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Ethernet and wireless networks</a:t>
            </a:r>
            <a:endParaRPr b="0" lang="en-US" sz="24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1888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4 USB2 ports</a:t>
            </a:r>
            <a:endParaRPr b="0" lang="en-US" sz="24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1888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Micro SD connector</a:t>
            </a:r>
            <a:endParaRPr b="0" lang="en-US" sz="24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1888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40 pin extended GPIO connector with </a:t>
            </a:r>
            <a:endParaRPr b="0" lang="en-US" sz="2400" spc="-1" strike="noStrike">
              <a:latin typeface="Arial"/>
            </a:endParaRPr>
          </a:p>
          <a:p>
            <a:pPr lvl="1" marL="864000" indent="-323640">
              <a:lnSpc>
                <a:spcPct val="100000"/>
              </a:lnSpc>
              <a:spcBef>
                <a:spcPts val="1511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400" spc="-1" strike="noStrike">
                <a:latin typeface="Arial"/>
              </a:rPr>
              <a:t>GPIO pins</a:t>
            </a:r>
            <a:endParaRPr b="0" lang="en-US" sz="2400" spc="-1" strike="noStrike">
              <a:latin typeface="Arial"/>
            </a:endParaRPr>
          </a:p>
          <a:p>
            <a:pPr lvl="1" marL="864000" indent="-323640">
              <a:lnSpc>
                <a:spcPct val="100000"/>
              </a:lnSpc>
              <a:spcBef>
                <a:spcPts val="1511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400" spc="-1" strike="noStrike">
                <a:latin typeface="Arial"/>
              </a:rPr>
              <a:t>SPI and I2C bus interface </a:t>
            </a:r>
            <a:endParaRPr b="0" lang="en-US" sz="24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1888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Cost ~ 80-100 US $</a:t>
            </a:r>
            <a:endParaRPr b="0" lang="en-US" sz="24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1888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No ADC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888"/>
              </a:spcBef>
              <a:buNone/>
            </a:pPr>
            <a:endParaRPr b="0" lang="en-US" sz="2400" spc="-1" strike="noStrike">
              <a:latin typeface="Arial"/>
            </a:endParaRPr>
          </a:p>
        </p:txBody>
      </p:sp>
      <p:pic>
        <p:nvPicPr>
          <p:cNvPr id="122" name="" descr=""/>
          <p:cNvPicPr/>
          <p:nvPr/>
        </p:nvPicPr>
        <p:blipFill>
          <a:blip r:embed="rId1"/>
          <a:stretch/>
        </p:blipFill>
        <p:spPr>
          <a:xfrm>
            <a:off x="6670440" y="1054800"/>
            <a:ext cx="2925360" cy="4143240"/>
          </a:xfrm>
          <a:prstGeom prst="rect">
            <a:avLst/>
          </a:prstGeom>
          <a:ln w="0">
            <a:noFill/>
          </a:ln>
        </p:spPr>
      </p:pic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IoT lectures, African Internet Summit Mauritius 2022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1749F32C-FC9D-40AD-97A7-558CBFEDDEE6}" type="slidenum">
              <a:t>16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fld id="{558CDE48-F3D6-4024-B842-928EBBA5D9EB}" type="datetime1">
              <a:rPr lang="en-US"/>
              <a:t>05/26/22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TextShape 1"/>
          <p:cNvSpPr/>
          <p:nvPr/>
        </p:nvSpPr>
        <p:spPr>
          <a:xfrm>
            <a:off x="2160000" y="252000"/>
            <a:ext cx="7740000" cy="89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5870" spc="-1" strike="noStrike">
                <a:latin typeface="Arial"/>
              </a:rPr>
              <a:t>Arduino + WiFi shield</a:t>
            </a:r>
            <a:endParaRPr b="0" lang="en-US" sz="5870" spc="-1" strike="noStrike">
              <a:latin typeface="Arial"/>
            </a:endParaRPr>
          </a:p>
        </p:txBody>
      </p:sp>
      <p:pic>
        <p:nvPicPr>
          <p:cNvPr id="124" name="" descr=""/>
          <p:cNvPicPr/>
          <p:nvPr/>
        </p:nvPicPr>
        <p:blipFill>
          <a:blip r:embed="rId1"/>
          <a:stretch/>
        </p:blipFill>
        <p:spPr>
          <a:xfrm>
            <a:off x="254880" y="1371600"/>
            <a:ext cx="6585120" cy="2402640"/>
          </a:xfrm>
          <a:prstGeom prst="rect">
            <a:avLst/>
          </a:prstGeom>
          <a:ln w="0">
            <a:noFill/>
          </a:ln>
        </p:spPr>
      </p:pic>
      <p:pic>
        <p:nvPicPr>
          <p:cNvPr id="125" name="" descr=""/>
          <p:cNvPicPr/>
          <p:nvPr/>
        </p:nvPicPr>
        <p:blipFill>
          <a:blip r:embed="rId2"/>
          <a:stretch/>
        </p:blipFill>
        <p:spPr>
          <a:xfrm>
            <a:off x="7341480" y="1212840"/>
            <a:ext cx="2558520" cy="2207160"/>
          </a:xfrm>
          <a:prstGeom prst="rect">
            <a:avLst/>
          </a:prstGeom>
          <a:ln w="0">
            <a:noFill/>
          </a:ln>
        </p:spPr>
      </p:pic>
      <p:pic>
        <p:nvPicPr>
          <p:cNvPr id="126" name="" descr=""/>
          <p:cNvPicPr/>
          <p:nvPr/>
        </p:nvPicPr>
        <p:blipFill>
          <a:blip r:embed="rId3"/>
          <a:stretch/>
        </p:blipFill>
        <p:spPr>
          <a:xfrm>
            <a:off x="6300000" y="3060000"/>
            <a:ext cx="2160000" cy="1782720"/>
          </a:xfrm>
          <a:prstGeom prst="rect">
            <a:avLst/>
          </a:prstGeom>
          <a:ln w="0">
            <a:noFill/>
          </a:ln>
        </p:spPr>
      </p:pic>
      <p:sp>
        <p:nvSpPr>
          <p:cNvPr id="127" name="TextShape 2_1"/>
          <p:cNvSpPr/>
          <p:nvPr/>
        </p:nvSpPr>
        <p:spPr>
          <a:xfrm>
            <a:off x="639720" y="4114800"/>
            <a:ext cx="380880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latin typeface="Arial"/>
              </a:rPr>
              <a:t>Cost: ~12-15 US $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latin typeface="Arial"/>
              </a:rPr>
              <a:t>Popular because of simple C++ IDE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" descr=""/>
          <p:cNvPicPr/>
          <p:nvPr/>
        </p:nvPicPr>
        <p:blipFill>
          <a:blip r:embed="rId1"/>
          <a:stretch/>
        </p:blipFill>
        <p:spPr>
          <a:xfrm>
            <a:off x="5081760" y="1496880"/>
            <a:ext cx="4638240" cy="3543120"/>
          </a:xfrm>
          <a:prstGeom prst="rect">
            <a:avLst/>
          </a:prstGeom>
          <a:ln w="0">
            <a:noFill/>
          </a:ln>
        </p:spPr>
      </p:pic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2460960" y="226080"/>
            <a:ext cx="711468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The low end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130" name="" descr=""/>
          <p:cNvPicPr/>
          <p:nvPr/>
        </p:nvPicPr>
        <p:blipFill>
          <a:blip r:embed="rId2"/>
          <a:stretch/>
        </p:blipFill>
        <p:spPr>
          <a:xfrm>
            <a:off x="668520" y="2880000"/>
            <a:ext cx="3111480" cy="2241000"/>
          </a:xfrm>
          <a:prstGeom prst="rect">
            <a:avLst/>
          </a:prstGeom>
          <a:ln w="0">
            <a:noFill/>
          </a:ln>
        </p:spPr>
      </p:pic>
      <p:sp>
        <p:nvSpPr>
          <p:cNvPr id="131" name="PlaceHolder 2"/>
          <p:cNvSpPr>
            <a:spLocks noGrp="1"/>
          </p:cNvSpPr>
          <p:nvPr>
            <p:ph/>
          </p:nvPr>
        </p:nvSpPr>
        <p:spPr>
          <a:xfrm>
            <a:off x="540000" y="1260000"/>
            <a:ext cx="5436000" cy="353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r>
              <a:rPr b="0" lang="en-US" sz="2200" spc="-1" strike="noStrike">
                <a:latin typeface="Arial"/>
              </a:rPr>
              <a:t>If you just need an Internet connected temperature sensor, the ESP01 will do!</a:t>
            </a:r>
            <a:endParaRPr b="0" lang="en-US" sz="2200" spc="-1" strike="noStrike">
              <a:latin typeface="Arial"/>
            </a:endParaRPr>
          </a:p>
          <a:p>
            <a:r>
              <a:rPr b="0" lang="en-US" sz="2200" spc="-1" strike="noStrike">
                <a:latin typeface="Arial"/>
              </a:rPr>
              <a:t>Cost of processor and sensor: &lt; 2 US $</a:t>
            </a:r>
            <a:endParaRPr b="0" lang="en-US" sz="2200" spc="-1" strike="noStrike">
              <a:latin typeface="Arial"/>
            </a:endParaRPr>
          </a:p>
          <a:p>
            <a:r>
              <a:rPr b="0" lang="en-US" sz="2200" spc="-1" strike="noStrike">
                <a:latin typeface="Arial"/>
              </a:rPr>
              <a:t>In addition ou need a programmer for a few cents.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132" name=""/>
          <p:cNvSpPr txBox="1"/>
          <p:nvPr/>
        </p:nvSpPr>
        <p:spPr>
          <a:xfrm>
            <a:off x="6120000" y="1620000"/>
            <a:ext cx="220932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latin typeface="Arial"/>
              </a:rPr>
              <a:t>Temperature sensor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33" name=""/>
          <p:cNvSpPr txBox="1"/>
          <p:nvPr/>
        </p:nvSpPr>
        <p:spPr>
          <a:xfrm>
            <a:off x="7920000" y="4500000"/>
            <a:ext cx="118188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latin typeface="Arial"/>
              </a:rPr>
              <a:t>processor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34" name=""/>
          <p:cNvSpPr txBox="1"/>
          <p:nvPr/>
        </p:nvSpPr>
        <p:spPr>
          <a:xfrm>
            <a:off x="2897280" y="4447080"/>
            <a:ext cx="142272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latin typeface="Arial"/>
              </a:rPr>
              <a:t>programmer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IoT lectures, African Internet Summit Mauritius 2022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30BCA291-9BBA-4F00-B9F2-5E4C7D6CD1DD}" type="slidenum">
              <a:t>18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fld id="{9C6BC9FA-4DFF-4F22-9101-932C2BFB87BC}" type="datetime1">
              <a:rPr lang="en-US"/>
              <a:t>05/26/22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" descr=""/>
          <p:cNvPicPr/>
          <p:nvPr/>
        </p:nvPicPr>
        <p:blipFill>
          <a:blip r:embed="rId1"/>
          <a:stretch/>
        </p:blipFill>
        <p:spPr>
          <a:xfrm>
            <a:off x="5400000" y="3240000"/>
            <a:ext cx="3782160" cy="1935000"/>
          </a:xfrm>
          <a:prstGeom prst="rect">
            <a:avLst/>
          </a:prstGeom>
          <a:ln w="0">
            <a:noFill/>
          </a:ln>
        </p:spPr>
      </p:pic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2460960" y="226080"/>
            <a:ext cx="711468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Sensors and Actuators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37" name="PlaceHolder 2"/>
          <p:cNvSpPr>
            <a:spLocks noGrp="1"/>
          </p:cNvSpPr>
          <p:nvPr>
            <p:ph/>
          </p:nvPr>
        </p:nvSpPr>
        <p:spPr>
          <a:xfrm>
            <a:off x="259200" y="1620000"/>
            <a:ext cx="514080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4000"/>
          </a:bodyPr>
          <a:p>
            <a:r>
              <a:rPr b="0" lang="en-US" sz="2200" spc="-1" strike="noStrike">
                <a:latin typeface="Arial"/>
              </a:rPr>
              <a:t>For the IoT course I selected the </a:t>
            </a:r>
            <a:br>
              <a:rPr sz="2200"/>
            </a:br>
            <a:r>
              <a:rPr b="0" lang="en-US" sz="2200" spc="-1" strike="noStrike">
                <a:latin typeface="Arial"/>
              </a:rPr>
              <a:t>WeMos D1 mini series of boards.</a:t>
            </a:r>
            <a:endParaRPr b="0" lang="en-US" sz="2200" spc="-1" strike="noStrike">
              <a:latin typeface="Arial"/>
            </a:endParaRPr>
          </a:p>
          <a:p>
            <a:r>
              <a:rPr b="0" lang="en-US" sz="2200" spc="-1" strike="noStrike">
                <a:latin typeface="Arial"/>
              </a:rPr>
              <a:t>It provides a selection of CPU boards</a:t>
            </a:r>
            <a:endParaRPr b="0" lang="en-US" sz="2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latin typeface="Arial"/>
              </a:rPr>
              <a:t>ESP8266 CPU</a:t>
            </a:r>
            <a:endParaRPr b="0" lang="en-US" sz="2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latin typeface="Arial"/>
              </a:rPr>
              <a:t>ESP32 with or without SPIRAM</a:t>
            </a:r>
            <a:endParaRPr b="0" lang="en-US" sz="2200" spc="-1" strike="noStrike">
              <a:latin typeface="Arial"/>
            </a:endParaRPr>
          </a:p>
          <a:p>
            <a:r>
              <a:rPr b="0" lang="en-US" sz="2200" spc="-1" strike="noStrike">
                <a:latin typeface="Arial"/>
              </a:rPr>
              <a:t>and it comes with a large selection of sensor/actuator boards</a:t>
            </a:r>
            <a:endParaRPr b="0" lang="en-US" sz="2200" spc="-1" strike="noStrike">
              <a:latin typeface="Arial"/>
            </a:endParaRPr>
          </a:p>
          <a:p>
            <a:r>
              <a:rPr b="0" lang="en-US" sz="2200" spc="-1" strike="noStrike">
                <a:latin typeface="Arial"/>
              </a:rPr>
              <a:t>The sensor boards are connected to the</a:t>
            </a:r>
            <a:endParaRPr b="0" lang="en-US" sz="2200" spc="-1" strike="noStrike">
              <a:latin typeface="Arial"/>
            </a:endParaRPr>
          </a:p>
          <a:p>
            <a:r>
              <a:rPr b="0" lang="en-US" sz="2200" spc="-1" strike="noStrike">
                <a:latin typeface="Arial"/>
              </a:rPr>
              <a:t>CPU through a simple plug and play system</a:t>
            </a:r>
            <a:endParaRPr b="0" lang="en-US" sz="2200" spc="-1" strike="noStrike">
              <a:latin typeface="Arial"/>
            </a:endParaRPr>
          </a:p>
        </p:txBody>
      </p:sp>
      <p:pic>
        <p:nvPicPr>
          <p:cNvPr id="138" name="" descr=""/>
          <p:cNvPicPr/>
          <p:nvPr/>
        </p:nvPicPr>
        <p:blipFill>
          <a:blip r:embed="rId2"/>
          <a:stretch/>
        </p:blipFill>
        <p:spPr>
          <a:xfrm>
            <a:off x="6758280" y="900000"/>
            <a:ext cx="2421720" cy="2520000"/>
          </a:xfrm>
          <a:prstGeom prst="rect">
            <a:avLst/>
          </a:prstGeom>
          <a:ln w="0">
            <a:noFill/>
          </a:ln>
        </p:spPr>
      </p:pic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IoT lectures, African Internet Summit Mauritius 2022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EB7D2155-F1EF-4996-8A30-22DD06097324}" type="slidenum">
              <a:t>19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fld id="{45A84ED7-CBEE-4BC3-A916-9BDC8AE2AF9B}" type="datetime1">
              <a:rPr lang="en-US"/>
              <a:t>05/26/22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504000" y="225720"/>
            <a:ext cx="9071640" cy="94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Introduce myself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/>
          </p:nvPr>
        </p:nvSpPr>
        <p:spPr>
          <a:xfrm>
            <a:off x="504000" y="1326240"/>
            <a:ext cx="9071640" cy="371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6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latin typeface="Arial"/>
              </a:rPr>
              <a:t>Dr. Ernst </a:t>
            </a:r>
            <a:r>
              <a:rPr b="0" lang="en-US" sz="2200" spc="-1" strike="noStrike">
                <a:solidFill>
                  <a:srgbClr val="000099"/>
                </a:solidFill>
                <a:latin typeface="Arial"/>
              </a:rPr>
              <a:t>Ulrich Raich</a:t>
            </a:r>
            <a:br>
              <a:rPr sz="2200"/>
            </a:br>
            <a:r>
              <a:rPr b="0" lang="en-US" sz="2200" spc="-1" strike="noStrike">
                <a:latin typeface="Arial"/>
              </a:rPr>
              <a:t>short: </a:t>
            </a:r>
            <a:r>
              <a:rPr b="0" lang="de-DE" sz="2200" spc="-1" strike="noStrike">
                <a:solidFill>
                  <a:srgbClr val="000099"/>
                </a:solidFill>
                <a:latin typeface="Arial"/>
              </a:rPr>
              <a:t>Uli</a:t>
            </a:r>
            <a:endParaRPr b="0" lang="en-US" sz="2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200" spc="-1" strike="noStrike">
                <a:solidFill>
                  <a:srgbClr val="000000"/>
                </a:solidFill>
                <a:latin typeface="Arial"/>
              </a:rPr>
              <a:t>PhD in Physics (not computer science!)</a:t>
            </a:r>
            <a:br>
              <a:rPr sz="2200"/>
            </a:br>
            <a:r>
              <a:rPr b="0" lang="de-DE" sz="2200" spc="-1" strike="noStrike">
                <a:solidFill>
                  <a:srgbClr val="000000"/>
                </a:solidFill>
                <a:latin typeface="Arial"/>
              </a:rPr>
              <a:t>but 4 years of IT studies without </a:t>
            </a:r>
            <a:br>
              <a:rPr sz="2200"/>
            </a:br>
            <a:r>
              <a:rPr b="0" lang="de-DE" sz="2200" spc="-1" strike="noStrike">
                <a:solidFill>
                  <a:srgbClr val="000000"/>
                </a:solidFill>
                <a:latin typeface="Arial"/>
              </a:rPr>
              <a:t>diploma.</a:t>
            </a:r>
            <a:endParaRPr b="0" lang="en-US" sz="2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latin typeface="Arial"/>
              </a:rPr>
              <a:t>Married, 3 adult children, 2 grand children</a:t>
            </a:r>
            <a:endParaRPr b="0" lang="en-US" sz="2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latin typeface="Arial"/>
              </a:rPr>
              <a:t>Staff member of CERN for 35 years</a:t>
            </a:r>
            <a:br>
              <a:rPr sz="2200"/>
            </a:br>
            <a:r>
              <a:rPr b="0" lang="en-US" sz="2200" spc="-1" strike="noStrike">
                <a:latin typeface="Arial"/>
              </a:rPr>
              <a:t>now retired</a:t>
            </a:r>
            <a:endParaRPr b="0" lang="en-US" sz="2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latin typeface="Arial"/>
              </a:rPr>
              <a:t>Teaching (short microprocessor courses) since 1980</a:t>
            </a:r>
            <a:endParaRPr b="0" lang="en-US" sz="2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latin typeface="Arial"/>
              </a:rPr>
              <a:t>Guest lecturer at the University of Cape Coast 2017</a:t>
            </a:r>
            <a:br>
              <a:rPr sz="2200"/>
            </a:br>
            <a:r>
              <a:rPr b="0" lang="en-US" sz="2200" spc="-1" strike="noStrike">
                <a:latin typeface="Arial"/>
              </a:rPr>
              <a:t>Set up a microprocessor lab and gave a full semester course on embedded systems</a:t>
            </a:r>
            <a:endParaRPr b="0" lang="en-US" sz="2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latin typeface="Arial"/>
              </a:rPr>
              <a:t>Based on Raspberry Pi and the C language</a:t>
            </a:r>
            <a:endParaRPr b="0" lang="en-US" sz="2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200" spc="-1" strike="noStrike">
              <a:latin typeface="Arial"/>
            </a:endParaRPr>
          </a:p>
        </p:txBody>
      </p:sp>
      <p:pic>
        <p:nvPicPr>
          <p:cNvPr id="85" name="" descr=""/>
          <p:cNvPicPr/>
          <p:nvPr/>
        </p:nvPicPr>
        <p:blipFill>
          <a:blip r:embed="rId1"/>
          <a:stretch/>
        </p:blipFill>
        <p:spPr>
          <a:xfrm>
            <a:off x="6480000" y="1508760"/>
            <a:ext cx="3062880" cy="2427120"/>
          </a:xfrm>
          <a:prstGeom prst="rect">
            <a:avLst/>
          </a:prstGeom>
          <a:ln w="0">
            <a:noFill/>
          </a:ln>
        </p:spPr>
      </p:pic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IoT lectures, African Internet Summit 2021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999D43DD-6510-4A56-8689-A4C17AAFECCD}" type="slidenum">
              <a:t>2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fld id="{EEB786C1-84FE-41A9-B32A-0463ADC8843F}" type="datetime1">
              <a:rPr lang="en-US"/>
              <a:t>05/26/22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" descr=""/>
          <p:cNvPicPr/>
          <p:nvPr/>
        </p:nvPicPr>
        <p:blipFill>
          <a:blip r:embed="rId1"/>
          <a:stretch/>
        </p:blipFill>
        <p:spPr>
          <a:xfrm>
            <a:off x="5760000" y="1595160"/>
            <a:ext cx="3943080" cy="2904840"/>
          </a:xfrm>
          <a:prstGeom prst="rect">
            <a:avLst/>
          </a:prstGeom>
          <a:ln w="0">
            <a:noFill/>
          </a:ln>
        </p:spPr>
      </p:pic>
      <p:pic>
        <p:nvPicPr>
          <p:cNvPr id="140" name="" descr=""/>
          <p:cNvPicPr/>
          <p:nvPr/>
        </p:nvPicPr>
        <p:blipFill>
          <a:blip r:embed="rId2"/>
          <a:stretch/>
        </p:blipFill>
        <p:spPr>
          <a:xfrm>
            <a:off x="540000" y="1326600"/>
            <a:ext cx="5469840" cy="3648600"/>
          </a:xfrm>
          <a:prstGeom prst="rect">
            <a:avLst/>
          </a:prstGeom>
          <a:ln w="0">
            <a:noFill/>
          </a:ln>
        </p:spPr>
      </p:pic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2460960" y="226080"/>
            <a:ext cx="711468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3200" spc="-1" strike="noStrike">
                <a:latin typeface="Arial"/>
              </a:rPr>
              <a:t>Connection between CPU and sensors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IoT lectures, African Internet Summit Mauritius 2022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C9B9CE16-D490-4BE0-AC2D-202940740B88}" type="slidenum">
              <a:t>20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fld id="{BAD191DB-4635-4375-B299-B7FB2F72683B}" type="datetime1">
              <a:rPr lang="en-US"/>
              <a:t>05/26/22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title"/>
          </p:nvPr>
        </p:nvSpPr>
        <p:spPr>
          <a:xfrm>
            <a:off x="2460960" y="226080"/>
            <a:ext cx="711468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3200" spc="-1" strike="noStrike">
                <a:latin typeface="Arial"/>
              </a:rPr>
              <a:t>Cost of devices shown in this tutorial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43" name="PlaceHolder 2"/>
          <p:cNvSpPr>
            <a:spLocks noGrp="1"/>
          </p:cNvSpPr>
          <p:nvPr>
            <p:ph/>
          </p:nvPr>
        </p:nvSpPr>
        <p:spPr>
          <a:xfrm>
            <a:off x="504000" y="1800000"/>
            <a:ext cx="6696000" cy="288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The WeMos T7 V1.5 CPU board</a:t>
            </a:r>
            <a:endParaRPr b="0" lang="en-US" sz="1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The triple base with connectors</a:t>
            </a:r>
            <a:endParaRPr b="0" lang="en-US" sz="1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The SHT30 temperature and humidity sensor</a:t>
            </a:r>
            <a:endParaRPr b="0" lang="en-US" sz="1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The rgb LED ring</a:t>
            </a:r>
            <a:endParaRPr b="0" lang="en-US" sz="1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The micro USB cable for communication with the PC</a:t>
            </a:r>
            <a:endParaRPr b="0" lang="en-US" sz="1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Linear potentiometer 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44" name="" descr=""/>
          <p:cNvPicPr/>
          <p:nvPr/>
        </p:nvPicPr>
        <p:blipFill>
          <a:blip r:embed="rId1"/>
          <a:stretch/>
        </p:blipFill>
        <p:spPr>
          <a:xfrm>
            <a:off x="6300000" y="1099080"/>
            <a:ext cx="3619080" cy="3580920"/>
          </a:xfrm>
          <a:prstGeom prst="rect">
            <a:avLst/>
          </a:prstGeom>
          <a:ln w="0">
            <a:noFill/>
          </a:ln>
        </p:spPr>
      </p:pic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IoT lectures, African Internet Summit Mauritius 2022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C03B7D84-D567-48A5-9252-0A3937EBBCD3}" type="slidenum">
              <a:t>21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fld id="{7963D45A-8F23-4DC5-85B5-001306053B88}" type="datetime1">
              <a:rPr lang="en-US"/>
              <a:t>05/26/22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" descr=""/>
          <p:cNvPicPr/>
          <p:nvPr/>
        </p:nvPicPr>
        <p:blipFill>
          <a:blip r:embed="rId1"/>
          <a:stretch/>
        </p:blipFill>
        <p:spPr>
          <a:xfrm>
            <a:off x="180000" y="1128960"/>
            <a:ext cx="2615400" cy="2111040"/>
          </a:xfrm>
          <a:prstGeom prst="rect">
            <a:avLst/>
          </a:prstGeom>
          <a:ln w="0">
            <a:noFill/>
          </a:ln>
        </p:spPr>
      </p:pic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1980000" y="133560"/>
            <a:ext cx="799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000" spc="-1" strike="noStrike">
                <a:latin typeface="Arial"/>
              </a:rPr>
              <a:t>… </a:t>
            </a:r>
            <a:r>
              <a:rPr b="0" lang="en-US" sz="4000" spc="-1" strike="noStrike">
                <a:latin typeface="Arial"/>
              </a:rPr>
              <a:t>a big number of sensor shields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147" name="" descr=""/>
          <p:cNvPicPr/>
          <p:nvPr/>
        </p:nvPicPr>
        <p:blipFill>
          <a:blip r:embed="rId2"/>
          <a:stretch/>
        </p:blipFill>
        <p:spPr>
          <a:xfrm>
            <a:off x="4500000" y="945360"/>
            <a:ext cx="1980000" cy="2337480"/>
          </a:xfrm>
          <a:prstGeom prst="rect">
            <a:avLst/>
          </a:prstGeom>
          <a:ln w="0">
            <a:noFill/>
          </a:ln>
        </p:spPr>
      </p:pic>
      <p:pic>
        <p:nvPicPr>
          <p:cNvPr id="148" name="" descr=""/>
          <p:cNvPicPr/>
          <p:nvPr/>
        </p:nvPicPr>
        <p:blipFill>
          <a:blip r:embed="rId3"/>
          <a:stretch/>
        </p:blipFill>
        <p:spPr>
          <a:xfrm>
            <a:off x="408960" y="2946600"/>
            <a:ext cx="1987560" cy="2093400"/>
          </a:xfrm>
          <a:prstGeom prst="rect">
            <a:avLst/>
          </a:prstGeom>
          <a:ln w="0">
            <a:noFill/>
          </a:ln>
        </p:spPr>
      </p:pic>
      <p:pic>
        <p:nvPicPr>
          <p:cNvPr id="149" name="" descr=""/>
          <p:cNvPicPr/>
          <p:nvPr/>
        </p:nvPicPr>
        <p:blipFill>
          <a:blip r:embed="rId4"/>
          <a:stretch/>
        </p:blipFill>
        <p:spPr>
          <a:xfrm>
            <a:off x="7191000" y="900000"/>
            <a:ext cx="2889000" cy="2427480"/>
          </a:xfrm>
          <a:prstGeom prst="rect">
            <a:avLst/>
          </a:prstGeom>
          <a:ln w="0">
            <a:noFill/>
          </a:ln>
        </p:spPr>
      </p:pic>
      <p:pic>
        <p:nvPicPr>
          <p:cNvPr id="150" name="" descr=""/>
          <p:cNvPicPr/>
          <p:nvPr/>
        </p:nvPicPr>
        <p:blipFill>
          <a:blip r:embed="rId5"/>
          <a:stretch/>
        </p:blipFill>
        <p:spPr>
          <a:xfrm>
            <a:off x="6223680" y="2946600"/>
            <a:ext cx="2079720" cy="2093400"/>
          </a:xfrm>
          <a:prstGeom prst="rect">
            <a:avLst/>
          </a:prstGeom>
          <a:ln w="0">
            <a:noFill/>
          </a:ln>
        </p:spPr>
      </p:pic>
      <p:pic>
        <p:nvPicPr>
          <p:cNvPr id="151" name="" descr=""/>
          <p:cNvPicPr/>
          <p:nvPr/>
        </p:nvPicPr>
        <p:blipFill>
          <a:blip r:embed="rId6"/>
          <a:stretch/>
        </p:blipFill>
        <p:spPr>
          <a:xfrm>
            <a:off x="2535480" y="912960"/>
            <a:ext cx="1953720" cy="2513880"/>
          </a:xfrm>
          <a:prstGeom prst="rect">
            <a:avLst/>
          </a:prstGeom>
          <a:ln w="0">
            <a:noFill/>
          </a:ln>
        </p:spPr>
      </p:pic>
      <p:pic>
        <p:nvPicPr>
          <p:cNvPr id="152" name="" descr=""/>
          <p:cNvPicPr/>
          <p:nvPr/>
        </p:nvPicPr>
        <p:blipFill>
          <a:blip r:embed="rId7"/>
          <a:stretch/>
        </p:blipFill>
        <p:spPr>
          <a:xfrm>
            <a:off x="2700000" y="3282840"/>
            <a:ext cx="1763280" cy="1757160"/>
          </a:xfrm>
          <a:prstGeom prst="rect">
            <a:avLst/>
          </a:prstGeom>
          <a:ln w="0">
            <a:noFill/>
          </a:ln>
        </p:spPr>
      </p:pic>
      <p:pic>
        <p:nvPicPr>
          <p:cNvPr id="153" name="" descr=""/>
          <p:cNvPicPr/>
          <p:nvPr/>
        </p:nvPicPr>
        <p:blipFill>
          <a:blip r:embed="rId8"/>
          <a:stretch/>
        </p:blipFill>
        <p:spPr>
          <a:xfrm>
            <a:off x="4500000" y="3173400"/>
            <a:ext cx="1816200" cy="1800000"/>
          </a:xfrm>
          <a:prstGeom prst="rect">
            <a:avLst/>
          </a:prstGeom>
          <a:ln w="0">
            <a:noFill/>
          </a:ln>
        </p:spPr>
      </p:pic>
      <p:pic>
        <p:nvPicPr>
          <p:cNvPr id="154" name="" descr=""/>
          <p:cNvPicPr/>
          <p:nvPr/>
        </p:nvPicPr>
        <p:blipFill>
          <a:blip r:embed="rId9"/>
          <a:stretch/>
        </p:blipFill>
        <p:spPr>
          <a:xfrm>
            <a:off x="8303400" y="3198960"/>
            <a:ext cx="1776600" cy="189252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IoT lectures, African Internet Summit Mauritius 2022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8DAA1E09-6978-4CE1-8DE3-4AC036979DBD}" type="slidenum">
              <a:t>22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fld id="{071D3605-D073-428F-B1C9-56F7962C27F8}" type="datetime1">
              <a:rPr lang="en-US"/>
              <a:t>05/26/22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/>
          </p:cNvSpPr>
          <p:nvPr>
            <p:ph type="title"/>
          </p:nvPr>
        </p:nvSpPr>
        <p:spPr>
          <a:xfrm>
            <a:off x="2460960" y="226080"/>
            <a:ext cx="711468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WeMos D1 sensors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56" name="PlaceHolder 2"/>
          <p:cNvSpPr>
            <a:spLocks noGrp="1"/>
          </p:cNvSpPr>
          <p:nvPr>
            <p:ph/>
          </p:nvPr>
        </p:nvSpPr>
        <p:spPr>
          <a:xfrm>
            <a:off x="540000" y="1326600"/>
            <a:ext cx="435600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3000"/>
          </a:bodyPr>
          <a:p>
            <a:r>
              <a:rPr b="0" lang="en-US" sz="1600" spc="-1" strike="noStrike">
                <a:latin typeface="Arial"/>
              </a:rPr>
              <a:t>Here is an incomplete list of sensor and actuator modules:</a:t>
            </a:r>
            <a:endParaRPr b="0" lang="en-US" sz="16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latin typeface="Arial"/>
              </a:rPr>
              <a:t>user LED on CPU module</a:t>
            </a:r>
            <a:endParaRPr b="0" lang="en-US" sz="16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latin typeface="Arial"/>
              </a:rPr>
              <a:t>Simple mechanical push button</a:t>
            </a:r>
            <a:endParaRPr b="0" lang="en-US" sz="16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latin typeface="Arial"/>
              </a:rPr>
              <a:t>WS2812 single rgb LED or LED ring with 7 LEDs</a:t>
            </a:r>
            <a:endParaRPr b="0" lang="en-US" sz="16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latin typeface="Arial"/>
              </a:rPr>
              <a:t>IR sender and receiver</a:t>
            </a:r>
            <a:endParaRPr b="0" lang="en-US" sz="16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latin typeface="Arial"/>
              </a:rPr>
              <a:t>Passive buzzer</a:t>
            </a:r>
            <a:endParaRPr b="0" lang="en-US" sz="16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latin typeface="Arial"/>
              </a:rPr>
              <a:t>PIR sensor</a:t>
            </a:r>
            <a:endParaRPr b="0" lang="en-US" sz="16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latin typeface="Arial"/>
              </a:rPr>
              <a:t>DS18b20 digital temperature sensor</a:t>
            </a:r>
            <a:endParaRPr b="0" lang="en-US" sz="1600" spc="-1" strike="noStrike">
              <a:latin typeface="Arial"/>
            </a:endParaRPr>
          </a:p>
          <a:p>
            <a:endParaRPr b="0" lang="en-US" sz="2200" spc="-1" strike="noStrike">
              <a:latin typeface="Arial"/>
            </a:endParaRPr>
          </a:p>
        </p:txBody>
      </p:sp>
      <p:sp>
        <p:nvSpPr>
          <p:cNvPr id="157" name="PlaceHolder 3"/>
          <p:cNvSpPr>
            <a:spLocks noGrp="1"/>
          </p:cNvSpPr>
          <p:nvPr>
            <p:ph/>
          </p:nvPr>
        </p:nvSpPr>
        <p:spPr>
          <a:xfrm>
            <a:off x="5400000" y="1260000"/>
            <a:ext cx="4320000" cy="360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latin typeface="Arial"/>
              </a:rPr>
              <a:t>BMP180 barometric pressure sensor</a:t>
            </a:r>
            <a:endParaRPr b="0" lang="en-US" sz="16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latin typeface="Arial"/>
              </a:rPr>
              <a:t>SHT30 I2C temperature and humidity sensor</a:t>
            </a:r>
            <a:endParaRPr b="0" lang="en-US" sz="16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latin typeface="Arial"/>
              </a:rPr>
              <a:t>DHT11 temperature and humidity sensor</a:t>
            </a:r>
            <a:endParaRPr b="0" lang="en-US" sz="16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latin typeface="Arial"/>
              </a:rPr>
              <a:t>Ambient light detector</a:t>
            </a:r>
            <a:endParaRPr b="0" lang="en-US" sz="16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latin typeface="Arial"/>
              </a:rPr>
              <a:t>RTC and data logger with SD card interface</a:t>
            </a:r>
            <a:endParaRPr b="0" lang="en-US" sz="16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latin typeface="Arial"/>
              </a:rPr>
              <a:t>Relay module</a:t>
            </a:r>
            <a:endParaRPr b="0" lang="en-US" sz="16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latin typeface="Arial"/>
              </a:rPr>
              <a:t>DC motor controller</a:t>
            </a:r>
            <a:endParaRPr b="0" lang="en-US" sz="16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latin typeface="Arial"/>
              </a:rPr>
              <a:t>and so on ...</a:t>
            </a:r>
            <a:endParaRPr b="0" lang="en-US" sz="16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IoT lectures, African Internet Summit Mauritius 2022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F6559C46-512F-4D50-9402-FA4AAFA525F2}" type="slidenum">
              <a:t>23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fld id="{77CC27CB-89C6-425F-92F9-D51D9AEBA3D4}" type="datetime1">
              <a:rPr lang="en-US"/>
              <a:t>05/26/22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title"/>
          </p:nvPr>
        </p:nvSpPr>
        <p:spPr>
          <a:xfrm>
            <a:off x="2460960" y="226080"/>
            <a:ext cx="711468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Prototype Boards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59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r>
              <a:rPr b="0" lang="en-US" sz="1800" spc="-1" strike="noStrike">
                <a:latin typeface="Arial"/>
              </a:rPr>
              <a:t>If this is not enough, you can mount small sensor boards onto a WeMos D1 mini prototype board and interface it to your ESP32 CPU.</a:t>
            </a:r>
            <a:endParaRPr b="0" lang="en-US" sz="1800" spc="-1" strike="noStrike">
              <a:latin typeface="Arial"/>
            </a:endParaRPr>
          </a:p>
          <a:p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latin typeface="Arial"/>
              </a:rPr>
              <a:t>We will see an example later.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60" name="" descr=""/>
          <p:cNvPicPr/>
          <p:nvPr/>
        </p:nvPicPr>
        <p:blipFill>
          <a:blip r:embed="rId1"/>
          <a:stretch/>
        </p:blipFill>
        <p:spPr>
          <a:xfrm>
            <a:off x="3686400" y="2038680"/>
            <a:ext cx="4314600" cy="2761920"/>
          </a:xfrm>
          <a:prstGeom prst="rect">
            <a:avLst/>
          </a:prstGeom>
          <a:ln w="0">
            <a:noFill/>
          </a:ln>
        </p:spPr>
      </p:pic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IoT lectures, African Internet Summit Mauritius 2022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A7A56E83-46C7-405A-BA0D-E9D416DF2325}" type="slidenum">
              <a:t>24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fld id="{D488E348-E97E-4D5D-8E79-3BE9DBCA8EE2}" type="datetime1">
              <a:rPr lang="en-US"/>
              <a:t>05/26/22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2460960" y="226080"/>
            <a:ext cx="711468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How to develop code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62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7000"/>
          </a:bodyPr>
          <a:p>
            <a:r>
              <a:rPr b="0" lang="en-US" sz="2200" spc="-1" strike="noStrike">
                <a:latin typeface="Arial"/>
              </a:rPr>
              <a:t>The Raspberry Pi is a bit different than the others: Here the compiler can run natively on the Pi. If you know Linux, then you know how to develop on the Pi.</a:t>
            </a:r>
            <a:endParaRPr b="0" lang="en-US" sz="2200" spc="-1" strike="noStrike">
              <a:latin typeface="Arial"/>
            </a:endParaRPr>
          </a:p>
          <a:p>
            <a:r>
              <a:rPr b="0" lang="en-US" sz="2200" spc="-1" strike="noStrike">
                <a:latin typeface="Arial"/>
              </a:rPr>
              <a:t>All other CPU suppliers provide a cross-development environment with their chips.</a:t>
            </a:r>
            <a:endParaRPr b="0" lang="en-US" sz="2200" spc="-1" strike="noStrike">
              <a:latin typeface="Arial"/>
            </a:endParaRPr>
          </a:p>
          <a:p>
            <a:r>
              <a:rPr b="0" lang="en-US" sz="2200" spc="-1" strike="noStrike">
                <a:latin typeface="Arial"/>
              </a:rPr>
              <a:t>The ESP32 CPU is described in a manual of more then 1000 pages! The library to access all the hardware functionality is huge.</a:t>
            </a:r>
            <a:endParaRPr b="0" lang="en-US" sz="2200" spc="-1" strike="noStrike">
              <a:latin typeface="Arial"/>
            </a:endParaRPr>
          </a:p>
          <a:p>
            <a:r>
              <a:rPr b="0" lang="en-US" sz="2200" spc="-1" strike="noStrike">
                <a:latin typeface="Arial"/>
              </a:rPr>
              <a:t>Espressif (the company behind the ESP32) supplies </a:t>
            </a:r>
            <a:r>
              <a:rPr b="0" i="1" lang="en-US" sz="2200" spc="-1" strike="noStrike">
                <a:latin typeface="Arial"/>
              </a:rPr>
              <a:t>esp-idf</a:t>
            </a:r>
            <a:r>
              <a:rPr b="0" lang="en-US" sz="2200" spc="-1" strike="noStrike">
                <a:latin typeface="Arial"/>
              </a:rPr>
              <a:t>, a build system based on </a:t>
            </a:r>
            <a:r>
              <a:rPr b="0" i="1" lang="en-US" sz="2200" spc="-1" strike="noStrike">
                <a:latin typeface="Arial"/>
              </a:rPr>
              <a:t>cmake</a:t>
            </a:r>
            <a:r>
              <a:rPr b="0" lang="en-US" sz="2200" spc="-1" strike="noStrike">
                <a:latin typeface="Arial"/>
              </a:rPr>
              <a:t> and the hardware access library. Programming is done in C or C++.</a:t>
            </a:r>
            <a:endParaRPr b="0" lang="en-US" sz="2200" spc="-1" strike="noStrike">
              <a:latin typeface="Arial"/>
            </a:endParaRPr>
          </a:p>
          <a:p>
            <a:r>
              <a:rPr b="0" lang="en-US" sz="2200" spc="-1" strike="noStrike">
                <a:latin typeface="Arial"/>
              </a:rPr>
              <a:t>The learning curve to start your first application is very steep.</a:t>
            </a:r>
            <a:endParaRPr b="0" lang="en-US" sz="2200" spc="-1" strike="noStrike">
              <a:latin typeface="Arial"/>
            </a:endParaRPr>
          </a:p>
          <a:p>
            <a:r>
              <a:rPr b="0" lang="en-US" sz="2200" spc="-1" strike="noStrike">
                <a:latin typeface="Arial"/>
              </a:rPr>
              <a:t>The same is true for the STM32 chips.</a:t>
            </a:r>
            <a:endParaRPr b="0" lang="en-US" sz="2200" spc="-1" strike="noStrike">
              <a:latin typeface="Arial"/>
            </a:endParaRPr>
          </a:p>
          <a:p>
            <a:endParaRPr b="0" lang="en-US" sz="2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IoT lectures, African Internet Summit Mauritius 2022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F412940F-5440-447D-8FED-739D9988FBBF}" type="slidenum">
              <a:t>25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fld id="{F3FF1530-D0F8-4BA0-AE17-09659B87D3AE}" type="datetime1">
              <a:rPr lang="en-US"/>
              <a:t>05/26/22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" descr=""/>
          <p:cNvPicPr/>
          <p:nvPr/>
        </p:nvPicPr>
        <p:blipFill>
          <a:blip r:embed="rId1"/>
          <a:stretch/>
        </p:blipFill>
        <p:spPr>
          <a:xfrm>
            <a:off x="1015200" y="1580040"/>
            <a:ext cx="3304800" cy="3552480"/>
          </a:xfrm>
          <a:prstGeom prst="rect">
            <a:avLst/>
          </a:prstGeom>
          <a:ln w="0">
            <a:noFill/>
          </a:ln>
        </p:spPr>
      </p:pic>
      <p:sp>
        <p:nvSpPr>
          <p:cNvPr id="164" name="PlaceHolder 1"/>
          <p:cNvSpPr>
            <a:spLocks noGrp="1"/>
          </p:cNvSpPr>
          <p:nvPr>
            <p:ph type="title"/>
          </p:nvPr>
        </p:nvSpPr>
        <p:spPr>
          <a:xfrm>
            <a:off x="2460960" y="226080"/>
            <a:ext cx="711468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The Arduino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65" name="PlaceHolder 2"/>
          <p:cNvSpPr>
            <a:spLocks noGrp="1"/>
          </p:cNvSpPr>
          <p:nvPr>
            <p:ph/>
          </p:nvPr>
        </p:nvSpPr>
        <p:spPr>
          <a:xfrm>
            <a:off x="540000" y="1326600"/>
            <a:ext cx="9071640" cy="371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r>
              <a:rPr b="0" lang="en-US" sz="2200" spc="-1" strike="noStrike">
                <a:latin typeface="Arial"/>
              </a:rPr>
              <a:t>Open source hardware</a:t>
            </a:r>
            <a:endParaRPr b="0" lang="en-US" sz="2200" spc="-1" strike="noStrike">
              <a:latin typeface="Arial"/>
            </a:endParaRPr>
          </a:p>
          <a:p>
            <a:r>
              <a:rPr b="0" lang="en-US" sz="2200" spc="-1" strike="noStrike">
                <a:latin typeface="Arial"/>
              </a:rPr>
              <a:t>Shields</a:t>
            </a:r>
            <a:endParaRPr b="0" lang="en-US" sz="2200" spc="-1" strike="noStrike">
              <a:latin typeface="Arial"/>
            </a:endParaRPr>
          </a:p>
          <a:p>
            <a:endParaRPr b="0" lang="en-US" sz="2200" spc="-1" strike="noStrike">
              <a:latin typeface="Arial"/>
            </a:endParaRPr>
          </a:p>
          <a:p>
            <a:endParaRPr b="0" lang="en-US" sz="2200" spc="-1" strike="noStrike">
              <a:latin typeface="Arial"/>
            </a:endParaRPr>
          </a:p>
        </p:txBody>
      </p:sp>
      <p:pic>
        <p:nvPicPr>
          <p:cNvPr id="166" name="" descr=""/>
          <p:cNvPicPr/>
          <p:nvPr/>
        </p:nvPicPr>
        <p:blipFill>
          <a:blip r:embed="rId2"/>
          <a:stretch/>
        </p:blipFill>
        <p:spPr>
          <a:xfrm>
            <a:off x="4341600" y="1195920"/>
            <a:ext cx="5556600" cy="3960000"/>
          </a:xfrm>
          <a:prstGeom prst="rect">
            <a:avLst/>
          </a:prstGeom>
          <a:ln w="0">
            <a:noFill/>
          </a:ln>
        </p:spPr>
      </p:pic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IoT lectures, African Internet Summit Mauritius 2022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37B01D18-E338-4088-A0E6-5BC2EB9D11F5}" type="slidenum">
              <a:t>26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fld id="{6EB63244-7F04-4B31-9764-F485A6A7E464}" type="datetime1">
              <a:rPr lang="en-US"/>
              <a:t>05/26/22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title"/>
          </p:nvPr>
        </p:nvSpPr>
        <p:spPr>
          <a:xfrm>
            <a:off x="2460960" y="226080"/>
            <a:ext cx="711468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Arduino IDE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6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7000"/>
          </a:bodyPr>
          <a:p>
            <a:r>
              <a:rPr b="0" lang="en-US" sz="2000" spc="-1" strike="noStrike">
                <a:latin typeface="Arial"/>
              </a:rPr>
              <a:t>Designed for the beginner and hobbyist</a:t>
            </a:r>
            <a:br>
              <a:rPr sz="2000"/>
            </a:br>
            <a:r>
              <a:rPr b="0" lang="en-US" sz="2000" spc="-1" strike="noStrike">
                <a:latin typeface="Arial"/>
              </a:rPr>
              <a:t>market</a:t>
            </a:r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Originally provided for the AVR processors</a:t>
            </a:r>
            <a:br>
              <a:rPr sz="2000"/>
            </a:br>
            <a:r>
              <a:rPr b="0" lang="en-US" sz="2000" spc="-1" strike="noStrike">
                <a:latin typeface="Arial"/>
              </a:rPr>
              <a:t>but now also available for ESP8266, ESP32</a:t>
            </a:r>
            <a:br>
              <a:rPr sz="2000"/>
            </a:br>
            <a:r>
              <a:rPr b="0" lang="en-US" sz="2000" spc="-1" strike="noStrike">
                <a:latin typeface="Arial"/>
              </a:rPr>
              <a:t>or the STM32 processors</a:t>
            </a:r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Uses a C++ like language</a:t>
            </a:r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Simplifies program development a lot</a:t>
            </a:r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Comes with a huge collections of examples</a:t>
            </a:r>
            <a:br>
              <a:rPr sz="2000"/>
            </a:br>
            <a:r>
              <a:rPr b="0" lang="en-US" sz="2000" spc="-1" strike="noStrike">
                <a:latin typeface="Arial"/>
              </a:rPr>
              <a:t>and libraries</a:t>
            </a:r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Upload and flash programming is integrated</a:t>
            </a:r>
            <a:endParaRPr b="0" lang="en-US" sz="2000" spc="-1" strike="noStrike">
              <a:latin typeface="Arial"/>
            </a:endParaRPr>
          </a:p>
          <a:p>
            <a:endParaRPr b="0" lang="en-US" sz="2000" spc="-1" strike="noStrike">
              <a:latin typeface="Arial"/>
            </a:endParaRPr>
          </a:p>
        </p:txBody>
      </p:sp>
      <p:pic>
        <p:nvPicPr>
          <p:cNvPr id="169" name="" descr=""/>
          <p:cNvPicPr/>
          <p:nvPr/>
        </p:nvPicPr>
        <p:blipFill>
          <a:blip r:embed="rId1"/>
          <a:stretch/>
        </p:blipFill>
        <p:spPr>
          <a:xfrm>
            <a:off x="5760000" y="1172520"/>
            <a:ext cx="3245400" cy="3857040"/>
          </a:xfrm>
          <a:prstGeom prst="rect">
            <a:avLst/>
          </a:prstGeom>
          <a:ln w="0">
            <a:noFill/>
          </a:ln>
        </p:spPr>
      </p:pic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IoT lectures, African Internet Summit Mauritius 2022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A27959AF-956A-4C5E-B288-805B7E1F596B}" type="slidenum">
              <a:t>27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fld id="{1C26E6CA-34B7-4D1C-B243-20796CBFE183}" type="datetime1">
              <a:rPr lang="en-US"/>
              <a:t>05/26/22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MicroPython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71" name="PlaceHolder 2"/>
          <p:cNvSpPr>
            <a:spLocks noGrp="1"/>
          </p:cNvSpPr>
          <p:nvPr>
            <p:ph/>
          </p:nvPr>
        </p:nvSpPr>
        <p:spPr>
          <a:xfrm>
            <a:off x="546840" y="1322640"/>
            <a:ext cx="9071640" cy="3687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5000"/>
          </a:bodyPr>
          <a:p>
            <a:r>
              <a:rPr b="0" lang="en-US" sz="1800" spc="-1" strike="noStrike">
                <a:latin typeface="Arial"/>
              </a:rPr>
              <a:t>MicroPython is stripped down Python interpreter based on Python 3.5 and dedicated to micro-controllers. It is provided in source format in form of a </a:t>
            </a:r>
            <a:r>
              <a:rPr b="0" lang="en-US" sz="1800" spc="-1" strike="noStrike">
                <a:latin typeface="Arial"/>
                <a:hlinkClick r:id="rId1"/>
              </a:rPr>
              <a:t>github repository</a:t>
            </a:r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latin typeface="Arial"/>
                <a:hlinkClick r:id="rId2"/>
              </a:rPr>
              <a:t>Excellent documentation</a:t>
            </a:r>
            <a:r>
              <a:rPr b="0" lang="en-US" sz="1800" spc="-1" strike="noStrike">
                <a:latin typeface="Arial"/>
              </a:rPr>
              <a:t> is provided and if this is not enough you can have a look at the source code</a:t>
            </a:r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latin typeface="Arial"/>
              </a:rPr>
              <a:t>A very active user forum helps in case of problems</a:t>
            </a:r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latin typeface="Arial"/>
              </a:rPr>
              <a:t>However:</a:t>
            </a:r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latin typeface="Arial"/>
              </a:rPr>
              <a:t>It needs quite a bit of infrastructure on the PC to be able to cross-compile Micropython, which depends on</a:t>
            </a:r>
            <a:endParaRPr b="0" lang="en-US" sz="1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The xtensa-esp32-elf-gcc cross compiler</a:t>
            </a:r>
            <a:endParaRPr b="0" lang="en-US" sz="1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The espidf libraries</a:t>
            </a:r>
            <a:endParaRPr b="0" lang="en-US" sz="1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esptool to erase and program the ESP32 flash</a:t>
            </a:r>
            <a:endParaRPr b="0" lang="en-US" sz="1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ampy of ftpd to transfer files to the ESP32 file system  </a:t>
            </a:r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latin typeface="Arial"/>
              </a:rPr>
              <a:t>Micropython exists for a series of micro-controllers, the ESP32 being a popular port.</a:t>
            </a:r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latin typeface="Arial"/>
              </a:rPr>
              <a:t>The interpreter is written in 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IoT lectures, African Internet Summit Mauritius 2022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15B0B1B1-E519-4D39-8143-DD38A656F60F}" type="slidenum">
              <a:t>28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fld id="{F1BF31A8-5232-4AFF-9D89-500E52EF6906}" type="datetime1">
              <a:rPr lang="en-US"/>
              <a:t>05/26/22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title"/>
          </p:nvPr>
        </p:nvSpPr>
        <p:spPr>
          <a:xfrm>
            <a:off x="1800000" y="226080"/>
            <a:ext cx="7775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Bringing up the system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73" name="PlaceHolder 2"/>
          <p:cNvSpPr>
            <a:spLocks noGrp="1"/>
          </p:cNvSpPr>
          <p:nvPr>
            <p:ph/>
          </p:nvPr>
        </p:nvSpPr>
        <p:spPr>
          <a:xfrm>
            <a:off x="468360" y="14400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9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MicroPython is built using a Makefile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It uses Espressif’s build system based on cmake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esptool is used to burn the firmware into the ESP32 flash (esptool is accessed by the Micropython Makefile such that </a:t>
            </a:r>
            <a:br>
              <a:rPr sz="3200"/>
            </a:br>
            <a:r>
              <a:rPr b="0" i="1" lang="en-US" sz="3200" spc="-1" strike="noStrike">
                <a:solidFill>
                  <a:srgbClr val="3465a4"/>
                </a:solidFill>
                <a:latin typeface="Arial"/>
              </a:rPr>
              <a:t>make deploy</a:t>
            </a:r>
            <a:r>
              <a:rPr b="0" lang="en-US" sz="3200" spc="-1" strike="noStrike">
                <a:latin typeface="Arial"/>
              </a:rPr>
              <a:t> will flash the firmware)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MicroPython REPL can be accessed through a USB to serial adapter combined with a virtual terminal program like minicom or gtkterm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MicroPython can also be accessed over the network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A working custom binary of MicroPython, built for the UCC course, is available on github 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Programs are written on the PC and uploaded to the MicroPython file system before being executed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We use the </a:t>
            </a:r>
            <a:r>
              <a:rPr b="0" i="1" lang="en-US" sz="3200" spc="-1" strike="noStrike">
                <a:solidFill>
                  <a:srgbClr val="3465a4"/>
                </a:solidFill>
                <a:latin typeface="Arial"/>
              </a:rPr>
              <a:t>thonny</a:t>
            </a:r>
            <a:r>
              <a:rPr b="0" lang="en-US" sz="3200" spc="-1" strike="noStrike">
                <a:latin typeface="Arial"/>
              </a:rPr>
              <a:t> IDE to simply the procedure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IoT lectures, African Internet Summit Mauritius 2022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FB4F049B-3957-4A05-99DE-0EAD37D29095}" type="slidenum">
              <a:t>29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fld id="{ED0D6139-61C4-4F98-89AB-293E9FA1AC02}" type="datetime1">
              <a:rPr lang="en-US"/>
              <a:t>05/26/22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2460960" y="226080"/>
            <a:ext cx="711468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About this tutorial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/>
          </p:nvPr>
        </p:nvSpPr>
        <p:spPr>
          <a:xfrm>
            <a:off x="457200" y="1283760"/>
            <a:ext cx="9071640" cy="37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r>
              <a:rPr b="0" lang="en-US" sz="1600" spc="-1" strike="noStrike">
                <a:latin typeface="Arial"/>
                <a:ea typeface="Noto Sans CJK SC"/>
              </a:rPr>
              <a:t>This is not just a talk, but the tutorial aims a demonstrating with live programs all the concepts that are explained.</a:t>
            </a:r>
            <a:endParaRPr b="0" lang="en-US" sz="1600" spc="-1" strike="noStrike">
              <a:latin typeface="Arial"/>
            </a:endParaRPr>
          </a:p>
          <a:p>
            <a:r>
              <a:rPr b="0" lang="en-US" sz="1600" spc="-1" strike="noStrike">
                <a:latin typeface="Arial"/>
                <a:ea typeface="Noto Sans CJK SC"/>
              </a:rPr>
              <a:t>Some of you may want to re-create the demos after the tutorial. Therefore, I will give you a list of all devices (cost ~ 25 Euros)  needed to do so, in a later slide.</a:t>
            </a:r>
            <a:endParaRPr b="0" lang="en-US" sz="1600" spc="-1" strike="noStrike">
              <a:latin typeface="Arial"/>
            </a:endParaRPr>
          </a:p>
          <a:p>
            <a:r>
              <a:rPr b="0" lang="en-US" sz="1600" spc="-1" strike="noStrike">
                <a:latin typeface="Arial"/>
                <a:ea typeface="Noto Sans CJK SC"/>
              </a:rPr>
              <a:t>All the course material:</a:t>
            </a:r>
            <a:endParaRPr b="0" lang="en-US" sz="1600" spc="-1" strike="noStrike">
              <a:latin typeface="Arial"/>
            </a:endParaRPr>
          </a:p>
          <a:p>
            <a:pPr marL="432000" indent="-324000">
              <a:spcBef>
                <a:spcPts val="1701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latin typeface="Arial"/>
                <a:ea typeface="Noto Sans CJK SC"/>
              </a:rPr>
              <a:t>The firmware running on the micro-controller</a:t>
            </a:r>
            <a:endParaRPr b="0" lang="en-US" sz="1600" spc="-1" strike="noStrike">
              <a:latin typeface="Arial"/>
            </a:endParaRPr>
          </a:p>
          <a:p>
            <a:pPr marL="432000" indent="-324000">
              <a:spcBef>
                <a:spcPts val="1701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latin typeface="Arial"/>
                <a:ea typeface="Noto Sans CJK SC"/>
              </a:rPr>
              <a:t>The slides</a:t>
            </a:r>
            <a:endParaRPr b="0" lang="en-US" sz="1600" spc="-1" strike="noStrike">
              <a:latin typeface="Arial"/>
            </a:endParaRPr>
          </a:p>
          <a:p>
            <a:pPr marL="432000" indent="-324000">
              <a:spcBef>
                <a:spcPts val="1701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latin typeface="Arial"/>
                <a:ea typeface="Noto Sans CJK SC"/>
              </a:rPr>
              <a:t>The driver for the temperature and humidity sensor</a:t>
            </a:r>
            <a:endParaRPr b="0" lang="en-US" sz="1600" spc="-1" strike="noStrike">
              <a:latin typeface="Arial"/>
            </a:endParaRPr>
          </a:p>
          <a:p>
            <a:pPr marL="432000" indent="-324000">
              <a:spcBef>
                <a:spcPts val="1701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latin typeface="Arial"/>
                <a:ea typeface="Noto Sans CJK SC"/>
              </a:rPr>
              <a:t>The demo programs</a:t>
            </a:r>
            <a:endParaRPr b="0" lang="en-US" sz="1600" spc="-1" strike="noStrike">
              <a:latin typeface="Arial"/>
            </a:endParaRPr>
          </a:p>
          <a:p>
            <a:r>
              <a:rPr b="0" lang="en-US" sz="1600" spc="-1" strike="noStrike">
                <a:latin typeface="Arial"/>
              </a:rPr>
              <a:t>are available on github: </a:t>
            </a:r>
            <a:r>
              <a:rPr b="0" lang="en-US" sz="1600" spc="-1" strike="noStrike">
                <a:latin typeface="Arial"/>
                <a:hlinkClick r:id="rId1"/>
              </a:rPr>
              <a:t>https://github.com/uraich/AIS-2022_IoT_Tutorial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IoT lectures, African Internet Summit Mauritius 2022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24CCA3D4-858C-4FC8-A379-68A24BEC57E7}" type="slidenum">
              <a:t>3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fld id="{6527E7C6-CB64-4855-B88A-30E162AA3025}" type="datetime1">
              <a:rPr lang="en-US"/>
              <a:t>05/26/22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PlaceHolder 1"/>
          <p:cNvSpPr>
            <a:spLocks noGrp="1"/>
          </p:cNvSpPr>
          <p:nvPr>
            <p:ph type="title"/>
          </p:nvPr>
        </p:nvSpPr>
        <p:spPr>
          <a:xfrm>
            <a:off x="2460960" y="226080"/>
            <a:ext cx="711468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Learning Python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7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r>
              <a:rPr b="0" lang="en-US" sz="1800" spc="-1" strike="noStrike">
                <a:latin typeface="Arial"/>
              </a:rPr>
              <a:t>In the first lecture and exercise session we give an introduction to Python. Basic knowledge of Python is a major advantage. If you are totally new to the language then go through the </a:t>
            </a:r>
            <a:r>
              <a:rPr b="0" lang="en-US" sz="1800" spc="-1" strike="noStrike">
                <a:latin typeface="Arial"/>
                <a:hlinkClick r:id="rId1"/>
              </a:rPr>
              <a:t>Python tutorial</a:t>
            </a:r>
            <a:r>
              <a:rPr b="0" lang="en-US" sz="1800" spc="-1" strike="noStrike">
                <a:latin typeface="Arial"/>
              </a:rPr>
              <a:t> first.</a:t>
            </a:r>
            <a:endParaRPr b="0" lang="en-US" sz="1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We use the Python interactive shell REPL (the </a:t>
            </a:r>
            <a:r>
              <a:rPr b="1" lang="en-US" sz="1800" spc="-1" strike="noStrike">
                <a:latin typeface="Arial"/>
              </a:rPr>
              <a:t>R</a:t>
            </a:r>
            <a:r>
              <a:rPr b="0" lang="en-US" sz="1800" spc="-1" strike="noStrike">
                <a:latin typeface="Arial"/>
              </a:rPr>
              <a:t>ead,</a:t>
            </a:r>
            <a:r>
              <a:rPr b="1" lang="en-US" sz="1800" spc="-1" strike="noStrike">
                <a:latin typeface="Arial"/>
              </a:rPr>
              <a:t> E</a:t>
            </a:r>
            <a:r>
              <a:rPr b="0" lang="en-US" sz="1800" spc="-1" strike="noStrike">
                <a:latin typeface="Arial"/>
              </a:rPr>
              <a:t>valuate,</a:t>
            </a:r>
            <a:r>
              <a:rPr b="1" lang="en-US" sz="1800" spc="-1" strike="noStrike">
                <a:latin typeface="Arial"/>
              </a:rPr>
              <a:t>P</a:t>
            </a:r>
            <a:r>
              <a:rPr b="0" lang="en-US" sz="1800" spc="-1" strike="noStrike">
                <a:latin typeface="Arial"/>
              </a:rPr>
              <a:t>rint </a:t>
            </a:r>
            <a:r>
              <a:rPr b="1" lang="en-US" sz="1800" spc="-1" strike="noStrike">
                <a:latin typeface="Arial"/>
              </a:rPr>
              <a:t>L</a:t>
            </a:r>
            <a:r>
              <a:rPr b="0" lang="en-US" sz="1800" spc="-1" strike="noStrike">
                <a:latin typeface="Arial"/>
              </a:rPr>
              <a:t>oop) to get acquainted with Python</a:t>
            </a:r>
            <a:endParaRPr b="0" lang="en-US" sz="1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We write our first simple Python scripts using </a:t>
            </a:r>
            <a:r>
              <a:rPr b="0" i="1" lang="en-US" sz="1800" spc="-1" strike="noStrike">
                <a:solidFill>
                  <a:srgbClr val="3465a4"/>
                </a:solidFill>
                <a:latin typeface="Arial"/>
              </a:rPr>
              <a:t>thonny</a:t>
            </a:r>
            <a:endParaRPr b="0" lang="en-US" sz="1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Since none of the example programs depends on specific hardware we can run the programs on the PC or on the ESP32</a:t>
            </a:r>
            <a:endParaRPr b="0" lang="en-US" sz="1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The </a:t>
            </a:r>
            <a:r>
              <a:rPr b="0" lang="en-US" sz="1800" spc="-1" strike="noStrike">
                <a:latin typeface="Arial"/>
                <a:hlinkClick r:id="rId2"/>
              </a:rPr>
              <a:t>exercise sheet</a:t>
            </a:r>
            <a:r>
              <a:rPr b="0" lang="en-US" sz="1800" spc="-1" strike="noStrike">
                <a:latin typeface="Arial"/>
              </a:rPr>
              <a:t> is available on the Twiki and as Libreoffice document</a:t>
            </a:r>
            <a:endParaRPr b="0" lang="en-US" sz="1800" spc="-1" strike="noStrike">
              <a:latin typeface="Arial"/>
            </a:endParaRPr>
          </a:p>
          <a:p>
            <a:endParaRPr b="0" lang="en-US" sz="1800" spc="-1" strike="noStrike">
              <a:latin typeface="Arial"/>
            </a:endParaRPr>
          </a:p>
          <a:p>
            <a:endParaRPr b="0" lang="en-US" sz="18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IoT lectures, African Internet Summit Mauritius 2022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C436FD67-6859-4343-8476-F9F0CAA9057B}" type="slidenum">
              <a:t>30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fld id="{FD076EF5-A1B2-458E-AFD2-7177069BA4BD}" type="datetime1">
              <a:rPr lang="en-US"/>
              <a:t>05/26/22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title"/>
          </p:nvPr>
        </p:nvSpPr>
        <p:spPr>
          <a:xfrm>
            <a:off x="2160000" y="74160"/>
            <a:ext cx="792000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How do we talk to the ESP32?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7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615600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r>
              <a:rPr b="0" lang="en-US" sz="1800" spc="-1" strike="noStrike">
                <a:latin typeface="Arial"/>
              </a:rPr>
              <a:t>The CPU board has a Micro USB connector and a USB to serial converter.</a:t>
            </a:r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latin typeface="Arial"/>
              </a:rPr>
              <a:t>We connect it to the PC with the same micro USB cable you use on your smart phone for charging and data transfer.</a:t>
            </a:r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latin typeface="Arial"/>
              </a:rPr>
              <a:t>We can use a serial terminal emulator to communicate with the ESP32 or the </a:t>
            </a:r>
            <a:r>
              <a:rPr b="0" i="1" lang="en-US" sz="1800" spc="-1" strike="noStrike">
                <a:latin typeface="Arial"/>
              </a:rPr>
              <a:t>thonny</a:t>
            </a:r>
            <a:r>
              <a:rPr b="0" lang="en-US" sz="1800" spc="-1" strike="noStrike">
                <a:latin typeface="Arial"/>
              </a:rPr>
              <a:t> IDE for communication and program development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78" name="" descr=""/>
          <p:cNvPicPr/>
          <p:nvPr/>
        </p:nvPicPr>
        <p:blipFill>
          <a:blip r:embed="rId1"/>
          <a:stretch/>
        </p:blipFill>
        <p:spPr>
          <a:xfrm>
            <a:off x="6779520" y="1172520"/>
            <a:ext cx="2940480" cy="3060000"/>
          </a:xfrm>
          <a:prstGeom prst="rect">
            <a:avLst/>
          </a:prstGeom>
          <a:ln w="0">
            <a:noFill/>
          </a:ln>
        </p:spPr>
      </p:pic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IoT lectures, African Internet Summit Mauritius 2022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C75C91FE-ECC9-4887-A606-7D782C22E1D9}" type="slidenum">
              <a:t>31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fld id="{5C251318-0982-46CE-A74E-2E1DC4E55364}" type="datetime1">
              <a:rPr lang="en-US"/>
              <a:t>05/26/22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PlaceHolder 1"/>
          <p:cNvSpPr>
            <a:spLocks noGrp="1"/>
          </p:cNvSpPr>
          <p:nvPr>
            <p:ph type="title"/>
          </p:nvPr>
        </p:nvSpPr>
        <p:spPr>
          <a:xfrm>
            <a:off x="2460960" y="226080"/>
            <a:ext cx="711468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Communication tools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8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640" cy="371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0000"/>
          </a:bodyPr>
          <a:p>
            <a:r>
              <a:rPr b="0" lang="en-US" sz="1800" spc="-1" strike="noStrike">
                <a:latin typeface="Arial"/>
              </a:rPr>
              <a:t>Serial communication:</a:t>
            </a:r>
            <a:endParaRPr b="0" lang="en-US" sz="1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minicom</a:t>
            </a:r>
            <a:endParaRPr b="0" lang="en-US" sz="1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gtkterm</a:t>
            </a:r>
            <a:endParaRPr b="0" lang="en-US" sz="1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rshell</a:t>
            </a:r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latin typeface="Arial"/>
              </a:rPr>
              <a:t>File transfers:</a:t>
            </a:r>
            <a:endParaRPr b="0" lang="en-US" sz="1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ampy</a:t>
            </a:r>
            <a:endParaRPr b="0" lang="en-US" sz="1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rshell</a:t>
            </a:r>
            <a:endParaRPr b="0" lang="en-US" sz="1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ftp, needs the ftp server to be running on the ESP32</a:t>
            </a:r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latin typeface="Arial"/>
              </a:rPr>
              <a:t>IDE:</a:t>
            </a:r>
            <a:endParaRPr b="0" lang="en-US" sz="1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thonny</a:t>
            </a:r>
            <a:endParaRPr b="0" lang="en-US" sz="1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pycharm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IoT lectures, African Internet Summit Mauritius 2022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98E86CBB-1C97-431A-8261-1239D85F107C}" type="slidenum">
              <a:t>32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fld id="{3437A8C2-C27A-499C-8922-D0DC7E24A777}" type="datetime1">
              <a:rPr lang="en-US"/>
              <a:t>05/26/22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PlaceHolder 1"/>
          <p:cNvSpPr>
            <a:spLocks noGrp="1"/>
          </p:cNvSpPr>
          <p:nvPr>
            <p:ph type="title"/>
          </p:nvPr>
        </p:nvSpPr>
        <p:spPr>
          <a:xfrm>
            <a:off x="2460960" y="226080"/>
            <a:ext cx="711468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thonny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182" name="" descr=""/>
          <p:cNvPicPr/>
          <p:nvPr/>
        </p:nvPicPr>
        <p:blipFill>
          <a:blip r:embed="rId1"/>
          <a:stretch/>
        </p:blipFill>
        <p:spPr>
          <a:xfrm>
            <a:off x="2340000" y="1172520"/>
            <a:ext cx="6840000" cy="3847320"/>
          </a:xfrm>
          <a:prstGeom prst="rect">
            <a:avLst/>
          </a:prstGeom>
          <a:ln w="0">
            <a:noFill/>
          </a:ln>
        </p:spPr>
      </p:pic>
      <p:sp>
        <p:nvSpPr>
          <p:cNvPr id="183" name=""/>
          <p:cNvSpPr txBox="1"/>
          <p:nvPr/>
        </p:nvSpPr>
        <p:spPr>
          <a:xfrm>
            <a:off x="9600480" y="4773240"/>
            <a:ext cx="30708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latin typeface="Arial"/>
              </a:rPr>
              <a:t>d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IoT lectures, African Internet Summit Mauritius 2022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004A90EB-E587-465E-A7C2-7CBA54B3C1E6}" type="slidenum">
              <a:t>33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fld id="{CA4B23E1-1D95-43CB-8D15-E53517BC8F82}" type="datetime1">
              <a:rPr lang="en-US"/>
              <a:t>05/26/22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/>
          </p:cNvSpPr>
          <p:nvPr>
            <p:ph type="title"/>
          </p:nvPr>
        </p:nvSpPr>
        <p:spPr>
          <a:xfrm>
            <a:off x="2460960" y="226080"/>
            <a:ext cx="711468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Interfacing to the “things”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8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640" cy="371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7000"/>
          </a:bodyPr>
          <a:p>
            <a:r>
              <a:rPr b="0" lang="en-US" sz="2200" spc="-1" strike="noStrike">
                <a:latin typeface="Arial"/>
              </a:rPr>
              <a:t>The ESP32 has a big number of interfaces implemented on the chip:</a:t>
            </a:r>
            <a:endParaRPr b="0" lang="en-US" sz="2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latin typeface="Arial"/>
              </a:rPr>
              <a:t>GPIO pins</a:t>
            </a:r>
            <a:endParaRPr b="0" lang="en-US" sz="2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latin typeface="Arial"/>
              </a:rPr>
              <a:t>PWM</a:t>
            </a:r>
            <a:endParaRPr b="0" lang="en-US" sz="2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latin typeface="Arial"/>
              </a:rPr>
              <a:t>Capacitive touch sensor</a:t>
            </a:r>
            <a:endParaRPr b="0" lang="en-US" sz="2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latin typeface="Arial"/>
              </a:rPr>
              <a:t>I2C interface</a:t>
            </a:r>
            <a:endParaRPr b="0" lang="en-US" sz="2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latin typeface="Arial"/>
              </a:rPr>
              <a:t>SPI interface</a:t>
            </a:r>
            <a:endParaRPr b="0" lang="en-US" sz="2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latin typeface="Arial"/>
              </a:rPr>
              <a:t>Analogue to digital converter</a:t>
            </a:r>
            <a:endParaRPr b="0" lang="en-US" sz="2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latin typeface="Arial"/>
              </a:rPr>
              <a:t>Digital to analogue converter</a:t>
            </a:r>
            <a:endParaRPr b="0" lang="en-US" sz="2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latin typeface="Arial"/>
              </a:rPr>
              <a:t>Timer</a:t>
            </a:r>
            <a:endParaRPr b="0" lang="en-US" sz="2200" spc="-1" strike="noStrike">
              <a:latin typeface="Arial"/>
            </a:endParaRPr>
          </a:p>
          <a:p>
            <a:endParaRPr b="0" lang="en-US" sz="2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IoT lectures, African Internet Summit Mauritius 2022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FDE90BC5-A572-4B9B-A041-F1AC20B54056}" type="slidenum">
              <a:t>34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fld id="{51377668-B86E-46E8-9EAB-D836AEDA2AC2}" type="datetime1">
              <a:rPr lang="en-US"/>
              <a:t>05/26/22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laceHolder 1"/>
          <p:cNvSpPr>
            <a:spLocks noGrp="1"/>
          </p:cNvSpPr>
          <p:nvPr>
            <p:ph type="title"/>
          </p:nvPr>
        </p:nvSpPr>
        <p:spPr>
          <a:xfrm>
            <a:off x="2460960" y="226080"/>
            <a:ext cx="711468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ESP32 pinout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8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pic>
        <p:nvPicPr>
          <p:cNvPr id="188" name="" descr=""/>
          <p:cNvPicPr/>
          <p:nvPr/>
        </p:nvPicPr>
        <p:blipFill>
          <a:blip r:embed="rId1"/>
          <a:stretch/>
        </p:blipFill>
        <p:spPr>
          <a:xfrm>
            <a:off x="2880000" y="1046880"/>
            <a:ext cx="5940000" cy="4153680"/>
          </a:xfrm>
          <a:prstGeom prst="rect">
            <a:avLst/>
          </a:prstGeom>
          <a:ln w="0">
            <a:noFill/>
          </a:ln>
        </p:spPr>
      </p:pic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IoT lectures, African Internet Summit Mauritius 2022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DC6FCC30-914A-4EAD-879B-2DB4138893C3}" type="slidenum">
              <a:t>35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fld id="{9D86D305-2848-463B-8F74-CD4666E773AA}" type="datetime1">
              <a:rPr lang="en-US"/>
              <a:t>05/26/22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PlaceHolder 1"/>
          <p:cNvSpPr>
            <a:spLocks noGrp="1"/>
          </p:cNvSpPr>
          <p:nvPr>
            <p:ph type="title"/>
          </p:nvPr>
        </p:nvSpPr>
        <p:spPr>
          <a:xfrm>
            <a:off x="2460960" y="226080"/>
            <a:ext cx="711468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GPIO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9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2000"/>
          </a:bodyPr>
          <a:p>
            <a:r>
              <a:rPr b="0" lang="en-US" sz="2200" spc="-1" strike="noStrike">
                <a:latin typeface="Arial"/>
              </a:rPr>
              <a:t>A big number of </a:t>
            </a:r>
            <a:r>
              <a:rPr b="1" lang="en-US" sz="2200" spc="-1" strike="noStrike">
                <a:solidFill>
                  <a:srgbClr val="2a6099"/>
                </a:solidFill>
                <a:latin typeface="Arial"/>
              </a:rPr>
              <a:t>G</a:t>
            </a:r>
            <a:r>
              <a:rPr b="0" lang="en-US" sz="2200" spc="-1" strike="noStrike">
                <a:latin typeface="Arial"/>
              </a:rPr>
              <a:t>eneral </a:t>
            </a:r>
            <a:r>
              <a:rPr b="1" lang="en-US" sz="2200" spc="-1" strike="noStrike">
                <a:solidFill>
                  <a:srgbClr val="2a6099"/>
                </a:solidFill>
                <a:latin typeface="Arial"/>
              </a:rPr>
              <a:t>P</a:t>
            </a:r>
            <a:r>
              <a:rPr b="0" lang="en-US" sz="2200" spc="-1" strike="noStrike">
                <a:latin typeface="Arial"/>
              </a:rPr>
              <a:t>urpose </a:t>
            </a:r>
            <a:r>
              <a:rPr b="1" lang="en-US" sz="2200" spc="-1" strike="noStrike">
                <a:solidFill>
                  <a:srgbClr val="2a6099"/>
                </a:solidFill>
                <a:latin typeface="Arial"/>
              </a:rPr>
              <a:t>I</a:t>
            </a:r>
            <a:r>
              <a:rPr b="0" lang="en-US" sz="2200" spc="-1" strike="noStrike">
                <a:latin typeface="Arial"/>
              </a:rPr>
              <a:t>nput/</a:t>
            </a:r>
            <a:r>
              <a:rPr b="1" lang="en-US" sz="2200" spc="-1" strike="noStrike">
                <a:solidFill>
                  <a:srgbClr val="2a6099"/>
                </a:solidFill>
                <a:latin typeface="Arial"/>
              </a:rPr>
              <a:t>O</a:t>
            </a:r>
            <a:r>
              <a:rPr b="0" lang="en-US" sz="2200" spc="-1" strike="noStrike">
                <a:latin typeface="Arial"/>
              </a:rPr>
              <a:t>utput lines</a:t>
            </a:r>
            <a:endParaRPr b="0" lang="en-US" sz="2200" spc="-1" strike="noStrike">
              <a:latin typeface="Arial"/>
            </a:endParaRPr>
          </a:p>
          <a:p>
            <a:r>
              <a:rPr b="0" lang="en-US" sz="2200" spc="-1" strike="noStrike">
                <a:latin typeface="Arial"/>
              </a:rPr>
              <a:t>These lines can be programmed as outputs or inputs with or without </a:t>
            </a:r>
            <a:br>
              <a:rPr sz="2200"/>
            </a:br>
            <a:r>
              <a:rPr b="0" lang="en-US" sz="2200" spc="-1" strike="noStrike">
                <a:latin typeface="Arial"/>
              </a:rPr>
              <a:t>pull-up resistors</a:t>
            </a:r>
            <a:endParaRPr b="0" lang="en-US" sz="2200" spc="-1" strike="noStrike">
              <a:latin typeface="Arial"/>
            </a:endParaRPr>
          </a:p>
          <a:p>
            <a:r>
              <a:rPr b="0" lang="en-US" sz="2200" spc="-1" strike="noStrike">
                <a:latin typeface="Arial"/>
              </a:rPr>
              <a:t>They are used to control:</a:t>
            </a:r>
            <a:endParaRPr b="0" lang="en-US" sz="2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latin typeface="Arial"/>
              </a:rPr>
              <a:t>LEDs, relays, stepping motors…</a:t>
            </a:r>
            <a:endParaRPr b="0" lang="en-US" sz="2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latin typeface="Arial"/>
              </a:rPr>
              <a:t>You can implement serial protocols in “bit-banging” mode</a:t>
            </a:r>
            <a:endParaRPr b="0" lang="en-US" sz="2200" spc="-1" strike="noStrike">
              <a:latin typeface="Arial"/>
            </a:endParaRPr>
          </a:p>
          <a:p>
            <a:r>
              <a:rPr b="0" lang="en-US" sz="2200" spc="-1" strike="noStrike">
                <a:latin typeface="Arial"/>
              </a:rPr>
              <a:t>or they can be used to read </a:t>
            </a:r>
            <a:endParaRPr b="0" lang="en-US" sz="2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latin typeface="Arial"/>
              </a:rPr>
              <a:t>status bits, switches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IoT lectures, African Internet Summit Mauritius 2022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2402771B-DFB9-40CE-B400-36D96795CFC5}" type="slidenum">
              <a:t>36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fld id="{24E8213A-B135-4B44-838A-01C921C151C3}" type="datetime1">
              <a:rPr lang="en-US"/>
              <a:t>05/26/22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PlaceHolder 1"/>
          <p:cNvSpPr>
            <a:spLocks noGrp="1"/>
          </p:cNvSpPr>
          <p:nvPr>
            <p:ph type="title"/>
          </p:nvPr>
        </p:nvSpPr>
        <p:spPr>
          <a:xfrm>
            <a:off x="2460960" y="226080"/>
            <a:ext cx="711468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GPIO driver in MicroPython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92" name="PlaceHolder 2"/>
          <p:cNvSpPr>
            <a:spLocks noGrp="1"/>
          </p:cNvSpPr>
          <p:nvPr>
            <p:ph/>
          </p:nvPr>
        </p:nvSpPr>
        <p:spPr>
          <a:xfrm>
            <a:off x="108360" y="1326600"/>
            <a:ext cx="9071640" cy="353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3000"/>
          </a:bodyPr>
          <a:p>
            <a:r>
              <a:rPr b="0" lang="en-US" sz="2200" spc="-1" strike="noStrike">
                <a:latin typeface="Arial"/>
              </a:rPr>
              <a:t>The </a:t>
            </a:r>
            <a:r>
              <a:rPr b="0" lang="en-US" sz="2200" spc="-1" strike="noStrike">
                <a:latin typeface="Arial"/>
                <a:hlinkClick r:id="rId1"/>
              </a:rPr>
              <a:t>GPIO driver in MicroPython</a:t>
            </a:r>
            <a:r>
              <a:rPr b="0" lang="en-US" sz="2200" spc="-1" strike="noStrike">
                <a:latin typeface="Arial"/>
              </a:rPr>
              <a:t> makes GPIO access super simple:</a:t>
            </a:r>
            <a:endParaRPr b="0" lang="en-US" sz="2200" spc="-1" strike="noStrike">
              <a:latin typeface="Arial"/>
            </a:endParaRPr>
          </a:p>
          <a:p>
            <a:r>
              <a:rPr b="0" lang="en-US" sz="2200" spc="-1" strike="noStrike">
                <a:latin typeface="Arial"/>
              </a:rPr>
              <a:t>We use the class </a:t>
            </a:r>
            <a:r>
              <a:rPr b="0" i="1" lang="en-US" sz="2200" spc="-1" strike="noStrike">
                <a:latin typeface="Arial"/>
              </a:rPr>
              <a:t>Pin</a:t>
            </a:r>
            <a:r>
              <a:rPr b="0" lang="en-US" sz="2200" spc="-1" strike="noStrike">
                <a:latin typeface="Arial"/>
              </a:rPr>
              <a:t> in the </a:t>
            </a:r>
            <a:r>
              <a:rPr b="0" i="1" lang="en-US" sz="2200" spc="-1" strike="noStrike">
                <a:latin typeface="Arial"/>
              </a:rPr>
              <a:t>machine</a:t>
            </a:r>
            <a:r>
              <a:rPr b="0" lang="en-US" sz="2200" spc="-1" strike="noStrike">
                <a:latin typeface="Arial"/>
              </a:rPr>
              <a:t> module:</a:t>
            </a:r>
            <a:endParaRPr b="0" lang="en-US" sz="2200" spc="-1" strike="noStrike">
              <a:latin typeface="Arial"/>
            </a:endParaRPr>
          </a:p>
          <a:p>
            <a:r>
              <a:rPr b="0" lang="en-US" sz="2200" spc="-1" strike="noStrike">
                <a:latin typeface="Courier New"/>
              </a:rPr>
              <a:t>from machine import Pin</a:t>
            </a:r>
            <a:endParaRPr b="0" lang="en-US" sz="2200" spc="-1" strike="noStrike">
              <a:latin typeface="Arial"/>
            </a:endParaRPr>
          </a:p>
          <a:p>
            <a:r>
              <a:rPr b="0" lang="en-US" sz="2200" spc="-1" strike="noStrike">
                <a:latin typeface="Courier New"/>
              </a:rPr>
              <a:t>led = Pin(19,Pin.OUT) # GPIO 19 connects to the user LED</a:t>
            </a:r>
            <a:endParaRPr b="0" lang="en-US" sz="2200" spc="-1" strike="noStrike">
              <a:latin typeface="Arial"/>
            </a:endParaRPr>
          </a:p>
          <a:p>
            <a:r>
              <a:rPr b="0" lang="en-US" sz="2200" spc="-1" strike="noStrike">
                <a:latin typeface="Courier New"/>
              </a:rPr>
              <a:t>led.on()</a:t>
            </a:r>
            <a:endParaRPr b="0" lang="en-US" sz="2200" spc="-1" strike="noStrike">
              <a:latin typeface="Arial"/>
            </a:endParaRPr>
          </a:p>
          <a:p>
            <a:r>
              <a:rPr b="0" lang="en-US" sz="2200" spc="-1" strike="noStrike">
                <a:latin typeface="Arial"/>
              </a:rPr>
              <a:t>is all that is needed to control a LED (or a relay)</a:t>
            </a:r>
            <a:endParaRPr b="0" lang="en-US" sz="2200" spc="-1" strike="noStrike">
              <a:latin typeface="Arial"/>
            </a:endParaRPr>
          </a:p>
          <a:p>
            <a:r>
              <a:rPr b="0" lang="en-US" sz="2200" spc="-1" strike="noStrike">
                <a:latin typeface="Arial"/>
              </a:rPr>
              <a:t>We even do not need a program to accomplish this.</a:t>
            </a:r>
            <a:endParaRPr b="0" lang="en-US" sz="2200" spc="-1" strike="noStrike">
              <a:latin typeface="Arial"/>
            </a:endParaRPr>
          </a:p>
          <a:p>
            <a:r>
              <a:rPr b="0" lang="en-US" sz="2200" spc="-1" strike="noStrike">
                <a:latin typeface="Arial"/>
              </a:rPr>
              <a:t>Let’s try!</a:t>
            </a:r>
            <a:endParaRPr b="0" lang="en-US" sz="2200" spc="-1" strike="noStrike">
              <a:latin typeface="Arial"/>
            </a:endParaRPr>
          </a:p>
          <a:p>
            <a:endParaRPr b="0" lang="en-US" sz="2200" spc="-1" strike="noStrike">
              <a:latin typeface="Arial"/>
            </a:endParaRPr>
          </a:p>
          <a:p>
            <a:endParaRPr b="0" lang="en-US" sz="2200" spc="-1" strike="noStrike">
              <a:latin typeface="Arial"/>
            </a:endParaRPr>
          </a:p>
        </p:txBody>
      </p:sp>
      <p:sp>
        <p:nvSpPr>
          <p:cNvPr id="193" name=""/>
          <p:cNvSpPr txBox="1"/>
          <p:nvPr/>
        </p:nvSpPr>
        <p:spPr>
          <a:xfrm>
            <a:off x="9372600" y="4572000"/>
            <a:ext cx="30708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latin typeface="Arial"/>
              </a:rPr>
              <a:t>d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IoT lectures, African Internet Summit Mauritius 2022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181CEE97-3FE7-4BCA-B5D5-30B2294B87BD}" type="slidenum">
              <a:t>37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fld id="{C91EDFCE-7B44-421B-8D01-0424AFEA3D61}" type="datetime1">
              <a:rPr lang="en-US"/>
              <a:t>05/26/22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PlaceHolder 1"/>
          <p:cNvSpPr>
            <a:spLocks noGrp="1"/>
          </p:cNvSpPr>
          <p:nvPr>
            <p:ph type="title"/>
          </p:nvPr>
        </p:nvSpPr>
        <p:spPr>
          <a:xfrm>
            <a:off x="2460960" y="226080"/>
            <a:ext cx="711468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User LED connection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95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8686800" cy="305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r>
              <a:rPr b="0" lang="en-US" sz="1800" spc="-1" strike="noStrike">
                <a:latin typeface="Arial"/>
              </a:rPr>
              <a:t>Many ESP32 CPU boards use GPIO 2 to connect to the user LED.</a:t>
            </a:r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latin typeface="Arial"/>
              </a:rPr>
              <a:t>How do I know that the user LED is connected to GPIO 19?</a:t>
            </a:r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latin typeface="Arial"/>
              </a:rPr>
              <a:t>The circuit diagram of the board is available at </a:t>
            </a:r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latin typeface="Arial"/>
                <a:hlinkClick r:id="rId1"/>
              </a:rPr>
              <a:t>https://github.com/LilyGO/TTGO-T7-Demo/blob/master/t7_v1.5.pdf</a:t>
            </a:r>
            <a:endParaRPr b="0" lang="en-US" sz="1800" spc="-1" strike="noStrike">
              <a:latin typeface="Arial"/>
            </a:endParaRPr>
          </a:p>
          <a:p>
            <a:endParaRPr b="0" lang="en-US" sz="1800" spc="-1" strike="noStrike">
              <a:latin typeface="Arial"/>
            </a:endParaRPr>
          </a:p>
        </p:txBody>
      </p:sp>
      <p:sp>
        <p:nvSpPr>
          <p:cNvPr id="196" name=""/>
          <p:cNvSpPr txBox="1"/>
          <p:nvPr/>
        </p:nvSpPr>
        <p:spPr>
          <a:xfrm>
            <a:off x="9372600" y="4572000"/>
            <a:ext cx="30708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latin typeface="Arial"/>
              </a:rPr>
              <a:t>d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97" name="" descr=""/>
          <p:cNvPicPr/>
          <p:nvPr/>
        </p:nvPicPr>
        <p:blipFill>
          <a:blip r:embed="rId2"/>
          <a:stretch/>
        </p:blipFill>
        <p:spPr>
          <a:xfrm>
            <a:off x="2971800" y="3629520"/>
            <a:ext cx="3952440" cy="1171080"/>
          </a:xfrm>
          <a:prstGeom prst="rect">
            <a:avLst/>
          </a:prstGeom>
          <a:ln w="0">
            <a:noFill/>
          </a:ln>
        </p:spPr>
      </p:pic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IoT lectures, African Internet Summit Mauritius 2022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CF2C3589-B512-4C44-9A8E-DEA2A5D7F25D}" type="slidenum">
              <a:t>38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fld id="{439FCD0C-D6E3-4749-A236-6FECB46C9EA4}" type="datetime1">
              <a:rPr lang="en-US"/>
              <a:t>05/26/22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1"/>
          <p:cNvSpPr>
            <a:spLocks noGrp="1"/>
          </p:cNvSpPr>
          <p:nvPr>
            <p:ph type="title"/>
          </p:nvPr>
        </p:nvSpPr>
        <p:spPr>
          <a:xfrm>
            <a:off x="2460960" y="226080"/>
            <a:ext cx="711468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The blink program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99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1000"/>
          </a:bodyPr>
          <a:p>
            <a:r>
              <a:rPr b="0" lang="en-US" sz="2200" spc="-1" strike="noStrike">
                <a:latin typeface="Arial"/>
              </a:rPr>
              <a:t>With the C programming language the ubiquitous </a:t>
            </a:r>
            <a:r>
              <a:rPr b="0" lang="en-US" sz="2200" spc="-1" strike="noStrike">
                <a:solidFill>
                  <a:srgbClr val="2a6099"/>
                </a:solidFill>
                <a:latin typeface="Arial"/>
              </a:rPr>
              <a:t>Hello World</a:t>
            </a:r>
            <a:r>
              <a:rPr b="0" lang="en-US" sz="2200" spc="-1" strike="noStrike">
                <a:latin typeface="Arial"/>
              </a:rPr>
              <a:t> program has become well known.</a:t>
            </a:r>
            <a:endParaRPr b="0" lang="en-US" sz="2200" spc="-1" strike="noStrike">
              <a:latin typeface="Arial"/>
            </a:endParaRPr>
          </a:p>
          <a:p>
            <a:r>
              <a:rPr b="0" lang="en-US" sz="2200" spc="-1" strike="noStrike">
                <a:latin typeface="Arial"/>
              </a:rPr>
              <a:t>It is the most simple program you can possibly write in C, printing “Hello World!”</a:t>
            </a:r>
            <a:endParaRPr b="0" lang="en-US" sz="2200" spc="-1" strike="noStrike">
              <a:latin typeface="Arial"/>
            </a:endParaRPr>
          </a:p>
          <a:p>
            <a:r>
              <a:rPr b="0" lang="en-US" sz="2200" spc="-1" strike="noStrike">
                <a:latin typeface="Arial"/>
              </a:rPr>
              <a:t>It is useful to demonstrate that the programming infrastructure</a:t>
            </a:r>
            <a:endParaRPr b="0" lang="en-US" sz="2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latin typeface="Arial"/>
              </a:rPr>
              <a:t>Editor, compiler, linker</a:t>
            </a:r>
            <a:endParaRPr b="0" lang="en-US" sz="2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latin typeface="Arial"/>
              </a:rPr>
              <a:t>Program execution</a:t>
            </a:r>
            <a:endParaRPr b="0" lang="en-US" sz="2200" spc="-1" strike="noStrike">
              <a:latin typeface="Arial"/>
            </a:endParaRPr>
          </a:p>
          <a:p>
            <a:r>
              <a:rPr b="0" lang="en-US" sz="2200" spc="-1" strike="noStrike">
                <a:latin typeface="Arial"/>
              </a:rPr>
              <a:t>work well.</a:t>
            </a:r>
            <a:endParaRPr b="0" lang="en-US" sz="2200" spc="-1" strike="noStrike">
              <a:latin typeface="Arial"/>
            </a:endParaRPr>
          </a:p>
          <a:p>
            <a:r>
              <a:rPr b="0" lang="en-US" sz="2200" spc="-1" strike="noStrike">
                <a:latin typeface="Arial"/>
              </a:rPr>
              <a:t>The equivalent in the world of embedded systems or IoT is the </a:t>
            </a:r>
            <a:r>
              <a:rPr b="0" lang="en-US" sz="2200" spc="-1" strike="noStrike">
                <a:solidFill>
                  <a:srgbClr val="2a6099"/>
                </a:solidFill>
                <a:latin typeface="Arial"/>
              </a:rPr>
              <a:t>blinking LED</a:t>
            </a:r>
            <a:r>
              <a:rPr b="0" lang="en-US" sz="2200" spc="-1" strike="noStrike">
                <a:latin typeface="Arial"/>
              </a:rPr>
              <a:t>. 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200" name=""/>
          <p:cNvSpPr txBox="1"/>
          <p:nvPr/>
        </p:nvSpPr>
        <p:spPr>
          <a:xfrm>
            <a:off x="9372600" y="4730040"/>
            <a:ext cx="30708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latin typeface="Arial"/>
              </a:rPr>
              <a:t>d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IoT lectures, African Internet Summit Mauritius 2022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3A4B0F21-F372-47DC-AF27-1B9D38EAFA88}" type="slidenum">
              <a:t>39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fld id="{32B9958E-CF02-4743-8289-F9777D5A2AA0}" type="datetime1">
              <a:rPr lang="en-US"/>
              <a:t>05/26/22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2340000" y="74160"/>
            <a:ext cx="74156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000" spc="-1" strike="noStrike">
                <a:latin typeface="Arial"/>
              </a:rPr>
              <a:t>The Microprocessor Revolution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/>
          </p:nvPr>
        </p:nvSpPr>
        <p:spPr>
          <a:xfrm>
            <a:off x="360000" y="1440000"/>
            <a:ext cx="9216000" cy="126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r>
              <a:rPr b="0" lang="en-US" sz="1800" spc="-1" strike="noStrike">
                <a:latin typeface="Arial"/>
              </a:rPr>
              <a:t>From all technical advances during the last 50 years the development of micro-processors certainly had the biggest effect on our daily life.  </a:t>
            </a:r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latin typeface="Arial"/>
              </a:rPr>
              <a:t>When I was a student a computer looked like this:</a:t>
            </a:r>
            <a:endParaRPr b="0" lang="en-US" sz="1800" spc="-1" strike="noStrike">
              <a:latin typeface="Arial"/>
            </a:endParaRPr>
          </a:p>
          <a:p>
            <a:endParaRPr b="0" lang="en-US" sz="1800" spc="-1" strike="noStrike">
              <a:latin typeface="Arial"/>
            </a:endParaRPr>
          </a:p>
        </p:txBody>
      </p:sp>
      <p:pic>
        <p:nvPicPr>
          <p:cNvPr id="90" name="" descr=""/>
          <p:cNvPicPr/>
          <p:nvPr/>
        </p:nvPicPr>
        <p:blipFill>
          <a:blip r:embed="rId1"/>
          <a:stretch/>
        </p:blipFill>
        <p:spPr>
          <a:xfrm>
            <a:off x="540000" y="2700000"/>
            <a:ext cx="4514400" cy="1885680"/>
          </a:xfrm>
          <a:prstGeom prst="rect">
            <a:avLst/>
          </a:prstGeom>
          <a:ln w="0">
            <a:noFill/>
          </a:ln>
        </p:spPr>
      </p:pic>
      <p:sp>
        <p:nvSpPr>
          <p:cNvPr id="91" name=""/>
          <p:cNvSpPr txBox="1"/>
          <p:nvPr/>
        </p:nvSpPr>
        <p:spPr>
          <a:xfrm>
            <a:off x="5580000" y="2880000"/>
            <a:ext cx="4114080" cy="602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latin typeface="Arial"/>
              </a:rPr>
              <a:t>It filled a whole room and the cost was </a:t>
            </a:r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latin typeface="Arial"/>
              </a:rPr>
              <a:t>several 100 k$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IoT lectures, African Internet Summit Mauritius 2022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2F727D38-DF10-4BA9-A902-8FBCFA483A5A}" type="slidenum">
              <a:t>4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fld id="{B07D46CE-8D7A-4005-846B-3B4910DDA041}" type="datetime1">
              <a:rPr lang="en-US"/>
              <a:t>05/26/22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PlaceHolder 1"/>
          <p:cNvSpPr>
            <a:spLocks noGrp="1"/>
          </p:cNvSpPr>
          <p:nvPr>
            <p:ph type="title"/>
          </p:nvPr>
        </p:nvSpPr>
        <p:spPr>
          <a:xfrm>
            <a:off x="2460960" y="226080"/>
            <a:ext cx="711468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Pulse Width Modulation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02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7000"/>
          </a:bodyPr>
          <a:p>
            <a:r>
              <a:rPr b="0" lang="en-US" sz="2200" spc="-1" strike="noStrike">
                <a:latin typeface="Arial"/>
              </a:rPr>
              <a:t>How can we change the LED light intensity with a single digital GPIO line?</a:t>
            </a:r>
            <a:endParaRPr b="0" lang="en-US" sz="2200" spc="-1" strike="noStrike">
              <a:latin typeface="Arial"/>
            </a:endParaRPr>
          </a:p>
          <a:p>
            <a:r>
              <a:rPr b="0" lang="en-US" sz="2200" spc="-1" strike="noStrike">
                <a:latin typeface="Arial"/>
              </a:rPr>
              <a:t>The answer is: </a:t>
            </a:r>
            <a:r>
              <a:rPr b="0" lang="en-US" sz="2200" spc="-1" strike="noStrike">
                <a:latin typeface="Arial"/>
                <a:hlinkClick r:id="rId1"/>
              </a:rPr>
              <a:t>Pulse Width Modulation</a:t>
            </a:r>
            <a:r>
              <a:rPr b="0" lang="en-US" sz="2200" spc="-1" strike="noStrike">
                <a:latin typeface="Arial"/>
              </a:rPr>
              <a:t> (PWM)</a:t>
            </a:r>
            <a:endParaRPr b="0" lang="en-US" sz="2200" spc="-1" strike="noStrike">
              <a:latin typeface="Arial"/>
            </a:endParaRPr>
          </a:p>
          <a:p>
            <a:r>
              <a:rPr b="0" lang="en-US" sz="2200" spc="-1" strike="noStrike">
                <a:latin typeface="Arial"/>
              </a:rPr>
              <a:t>Instead of emitting a steady zero or one signal level we emit a frequency (the modulation frequency) and we change the time in which the signal is high during a pulse (duty cycle)</a:t>
            </a:r>
            <a:endParaRPr b="0" lang="en-US" sz="2200" spc="-1" strike="noStrike">
              <a:latin typeface="Arial"/>
            </a:endParaRPr>
          </a:p>
          <a:p>
            <a:r>
              <a:rPr b="0" lang="en-US" sz="2200" spc="-1" strike="noStrike">
                <a:latin typeface="Arial"/>
              </a:rPr>
              <a:t>The frequency is high enough and the LED persistence long enough, such that the human eye cannot resolve the frequency.</a:t>
            </a:r>
            <a:endParaRPr b="0" lang="en-US" sz="2200" spc="-1" strike="noStrike">
              <a:latin typeface="Arial"/>
            </a:endParaRPr>
          </a:p>
          <a:p>
            <a:r>
              <a:rPr b="0" lang="en-US" sz="2200" spc="-1" strike="noStrike">
                <a:latin typeface="Arial"/>
              </a:rPr>
              <a:t>The average current through the LED is changed and such the light intensity.</a:t>
            </a:r>
            <a:endParaRPr b="0" lang="en-US" sz="2200" spc="-1" strike="noStrike">
              <a:latin typeface="Arial"/>
            </a:endParaRPr>
          </a:p>
          <a:p>
            <a:r>
              <a:rPr b="0" lang="en-US" sz="2200" spc="-1" strike="noStrike">
                <a:latin typeface="Arial"/>
              </a:rPr>
              <a:t>PWM is also used to control servo motors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IoT lectures, African Internet Summit Mauritius 2022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85FE77FF-373D-452C-AF6F-0DB1C95A216C}" type="slidenum">
              <a:t>40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fld id="{689C0DF9-5F90-4E34-91B3-4AF0DEFEA146}" type="datetime1">
              <a:rPr lang="en-US"/>
              <a:t>05/26/22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PlaceHolder 1"/>
          <p:cNvSpPr>
            <a:spLocks noGrp="1"/>
          </p:cNvSpPr>
          <p:nvPr>
            <p:ph type="title"/>
          </p:nvPr>
        </p:nvSpPr>
        <p:spPr>
          <a:xfrm>
            <a:off x="2460960" y="226080"/>
            <a:ext cx="711468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PWM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204" name="" descr=""/>
          <p:cNvPicPr/>
          <p:nvPr/>
        </p:nvPicPr>
        <p:blipFill>
          <a:blip r:embed="rId1"/>
          <a:stretch/>
        </p:blipFill>
        <p:spPr>
          <a:xfrm>
            <a:off x="1800000" y="1032840"/>
            <a:ext cx="3466080" cy="1978200"/>
          </a:xfrm>
          <a:prstGeom prst="rect">
            <a:avLst/>
          </a:prstGeom>
          <a:ln w="0">
            <a:noFill/>
          </a:ln>
        </p:spPr>
      </p:pic>
      <p:pic>
        <p:nvPicPr>
          <p:cNvPr id="205" name="" descr=""/>
          <p:cNvPicPr/>
          <p:nvPr/>
        </p:nvPicPr>
        <p:blipFill>
          <a:blip r:embed="rId2"/>
          <a:stretch/>
        </p:blipFill>
        <p:spPr>
          <a:xfrm>
            <a:off x="5400000" y="1059480"/>
            <a:ext cx="3468960" cy="1980000"/>
          </a:xfrm>
          <a:prstGeom prst="rect">
            <a:avLst/>
          </a:prstGeom>
          <a:ln w="0">
            <a:noFill/>
          </a:ln>
        </p:spPr>
      </p:pic>
      <p:pic>
        <p:nvPicPr>
          <p:cNvPr id="206" name="" descr=""/>
          <p:cNvPicPr/>
          <p:nvPr/>
        </p:nvPicPr>
        <p:blipFill>
          <a:blip r:embed="rId3"/>
          <a:stretch/>
        </p:blipFill>
        <p:spPr>
          <a:xfrm>
            <a:off x="1799640" y="3022200"/>
            <a:ext cx="3535560" cy="2017800"/>
          </a:xfrm>
          <a:prstGeom prst="rect">
            <a:avLst/>
          </a:prstGeom>
          <a:ln w="0">
            <a:noFill/>
          </a:ln>
        </p:spPr>
      </p:pic>
      <p:pic>
        <p:nvPicPr>
          <p:cNvPr id="207" name="" descr=""/>
          <p:cNvPicPr/>
          <p:nvPr/>
        </p:nvPicPr>
        <p:blipFill>
          <a:blip r:embed="rId4"/>
          <a:stretch/>
        </p:blipFill>
        <p:spPr>
          <a:xfrm>
            <a:off x="5400000" y="3039480"/>
            <a:ext cx="3552120" cy="2027160"/>
          </a:xfrm>
          <a:prstGeom prst="rect">
            <a:avLst/>
          </a:prstGeom>
          <a:ln w="0">
            <a:noFill/>
          </a:ln>
        </p:spPr>
      </p:pic>
      <p:sp>
        <p:nvSpPr>
          <p:cNvPr id="208" name=""/>
          <p:cNvSpPr txBox="1"/>
          <p:nvPr/>
        </p:nvSpPr>
        <p:spPr>
          <a:xfrm>
            <a:off x="9372600" y="4800600"/>
            <a:ext cx="30708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latin typeface="Arial"/>
              </a:rPr>
              <a:t>d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IoT lectures, African Internet Summit Mauritius 2022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3F535814-163F-4817-9A79-C43B980FC475}" type="slidenum">
              <a:t>41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fld id="{D2D41BAA-0ACF-461C-85B1-4A5639D09FFB}" type="datetime1">
              <a:rPr lang="en-US"/>
              <a:t>05/26/22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PlaceHolder 1"/>
          <p:cNvSpPr>
            <a:spLocks noGrp="1"/>
          </p:cNvSpPr>
          <p:nvPr>
            <p:ph type="title"/>
          </p:nvPr>
        </p:nvSpPr>
        <p:spPr>
          <a:xfrm>
            <a:off x="2460960" y="226080"/>
            <a:ext cx="711468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NeoPixels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1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741600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r>
              <a:rPr b="0" lang="en-US" sz="2200" spc="-1" strike="noStrike">
                <a:latin typeface="Arial"/>
              </a:rPr>
              <a:t>The addressable rgb LED of type WS2812 is used in many LED chains</a:t>
            </a:r>
            <a:endParaRPr b="0" lang="en-US" sz="2200" spc="-1" strike="noStrike">
              <a:latin typeface="Arial"/>
            </a:endParaRPr>
          </a:p>
          <a:p>
            <a:r>
              <a:rPr b="0" lang="en-US" sz="2200" spc="-1" strike="noStrike">
                <a:latin typeface="Arial"/>
              </a:rPr>
              <a:t>It uses a sophisticated timing sequence to set an individual LED in the chain </a:t>
            </a:r>
            <a:endParaRPr b="0" lang="en-US" sz="2200" spc="-1" strike="noStrike">
              <a:latin typeface="Arial"/>
            </a:endParaRPr>
          </a:p>
          <a:p>
            <a:r>
              <a:rPr b="0" lang="en-US" sz="2200" spc="-1" strike="noStrike">
                <a:latin typeface="Arial"/>
              </a:rPr>
              <a:t>We use a simple, 7 LED chain for demonstration purposes</a:t>
            </a:r>
            <a:endParaRPr b="0" lang="en-US" sz="2200" spc="-1" strike="noStrike">
              <a:latin typeface="Arial"/>
            </a:endParaRPr>
          </a:p>
          <a:p>
            <a:r>
              <a:rPr b="0" lang="en-US" sz="2200" spc="-1" strike="noStrike">
                <a:latin typeface="Arial"/>
              </a:rPr>
              <a:t>MicroPython provides the </a:t>
            </a:r>
            <a:r>
              <a:rPr b="0" lang="en-US" sz="2200" spc="-1" strike="noStrike">
                <a:latin typeface="Arial"/>
                <a:hlinkClick r:id="rId1"/>
              </a:rPr>
              <a:t>NeoPixel driver</a:t>
            </a:r>
            <a:r>
              <a:rPr b="0" lang="en-US" sz="2200" spc="-1" strike="noStrike">
                <a:latin typeface="Arial"/>
              </a:rPr>
              <a:t>, which looks after the protocol and its stringent timing requirements</a:t>
            </a:r>
            <a:endParaRPr b="0" lang="en-US" sz="2200" spc="-1" strike="noStrike">
              <a:latin typeface="Arial"/>
            </a:endParaRPr>
          </a:p>
          <a:p>
            <a:r>
              <a:rPr b="0" lang="en-US" sz="2200" spc="-1" strike="noStrike">
                <a:latin typeface="Arial"/>
              </a:rPr>
              <a:t>The sensor shield uses GPIO 26 to control the NeoPixels </a:t>
            </a:r>
            <a:endParaRPr b="0" lang="en-US" sz="2200" spc="-1" strike="noStrike">
              <a:latin typeface="Arial"/>
            </a:endParaRPr>
          </a:p>
        </p:txBody>
      </p:sp>
      <p:pic>
        <p:nvPicPr>
          <p:cNvPr id="211" name="" descr=""/>
          <p:cNvPicPr/>
          <p:nvPr/>
        </p:nvPicPr>
        <p:blipFill>
          <a:blip r:embed="rId2"/>
          <a:stretch/>
        </p:blipFill>
        <p:spPr>
          <a:xfrm>
            <a:off x="7920000" y="1980000"/>
            <a:ext cx="1816200" cy="1800000"/>
          </a:xfrm>
          <a:prstGeom prst="rect">
            <a:avLst/>
          </a:prstGeom>
          <a:ln w="0">
            <a:noFill/>
          </a:ln>
        </p:spPr>
      </p:pic>
      <p:sp>
        <p:nvSpPr>
          <p:cNvPr id="212" name=""/>
          <p:cNvSpPr txBox="1"/>
          <p:nvPr/>
        </p:nvSpPr>
        <p:spPr>
          <a:xfrm>
            <a:off x="9372600" y="4800600"/>
            <a:ext cx="30708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latin typeface="Arial"/>
              </a:rPr>
              <a:t>d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IoT lectures, African Internet Summit Mauritius 2022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5FA971DF-0C96-419C-8898-F9833BBA37FC}" type="slidenum">
              <a:t>42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fld id="{FC73C721-220D-46F1-A16B-A6E3DF27B636}" type="datetime1">
              <a:rPr lang="en-US"/>
              <a:t>05/26/22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PlaceHolder 1"/>
          <p:cNvSpPr>
            <a:spLocks noGrp="1"/>
          </p:cNvSpPr>
          <p:nvPr>
            <p:ph type="title"/>
          </p:nvPr>
        </p:nvSpPr>
        <p:spPr>
          <a:xfrm>
            <a:off x="2460960" y="226080"/>
            <a:ext cx="711468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Analogue Signals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14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r>
              <a:rPr b="0" lang="en-US" sz="2200" spc="-1" strike="noStrike">
                <a:latin typeface="Arial"/>
              </a:rPr>
              <a:t>The ESP32 has two 12bit  Analogue to Digital Converters (ADCs) with a total of max 18 input channels</a:t>
            </a:r>
            <a:endParaRPr b="0" lang="en-US" sz="2200" spc="-1" strike="noStrike">
              <a:latin typeface="Arial"/>
            </a:endParaRPr>
          </a:p>
          <a:p>
            <a:r>
              <a:rPr b="0" lang="en-US" sz="2200" spc="-1" strike="noStrike">
                <a:latin typeface="Arial"/>
              </a:rPr>
              <a:t>We will use ADC1 on GPIO 36</a:t>
            </a:r>
            <a:endParaRPr b="0" lang="en-US" sz="2200" spc="-1" strike="noStrike">
              <a:latin typeface="Arial"/>
            </a:endParaRPr>
          </a:p>
          <a:p>
            <a:r>
              <a:rPr b="0" lang="en-US" sz="2200" spc="-1" strike="noStrike">
                <a:latin typeface="Arial"/>
              </a:rPr>
              <a:t>The ADC accepts signal levels 0..1V but there is an attenuator in front of it extending the signal range</a:t>
            </a:r>
            <a:endParaRPr b="0" lang="en-US" sz="2200" spc="-1" strike="noStrike">
              <a:latin typeface="Arial"/>
            </a:endParaRPr>
          </a:p>
          <a:p>
            <a:r>
              <a:rPr b="0" lang="en-US" sz="2200" spc="-1" strike="noStrike">
                <a:latin typeface="Arial"/>
              </a:rPr>
              <a:t>An attenuation of 11dB provides an input range of ~ 0..3.6V fitting well with the 3.3V Vcc of the CPU board</a:t>
            </a:r>
            <a:endParaRPr b="0" lang="en-US" sz="2200" spc="-1" strike="noStrike">
              <a:latin typeface="Arial"/>
            </a:endParaRPr>
          </a:p>
          <a:p>
            <a:r>
              <a:rPr b="0" lang="en-US" sz="2200" spc="-1" strike="noStrike">
                <a:latin typeface="Arial"/>
              </a:rPr>
              <a:t>Again the </a:t>
            </a:r>
            <a:r>
              <a:rPr b="0" lang="en-US" sz="2200" spc="-1" strike="noStrike">
                <a:latin typeface="Arial"/>
                <a:hlinkClick r:id="rId1"/>
              </a:rPr>
              <a:t>MicroPython ADC driver</a:t>
            </a:r>
            <a:r>
              <a:rPr b="0" lang="en-US" sz="2200" spc="-1" strike="noStrike">
                <a:latin typeface="Arial"/>
              </a:rPr>
              <a:t> provides easy access to the hardware</a:t>
            </a:r>
            <a:endParaRPr b="0" lang="en-US" sz="2200" spc="-1" strike="noStrike">
              <a:latin typeface="Arial"/>
            </a:endParaRPr>
          </a:p>
          <a:p>
            <a:endParaRPr b="0" lang="en-US" sz="2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IoT lectures, African Internet Summit Mauritius 2022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6B33B317-A949-4404-B0C5-BEB373EA7279}" type="slidenum">
              <a:t>43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fld id="{313F5A32-2F3F-4C5C-92AC-D59075466E60}" type="datetime1">
              <a:rPr lang="en-US"/>
              <a:t>05/26/22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PlaceHolder 1"/>
          <p:cNvSpPr>
            <a:spLocks noGrp="1"/>
          </p:cNvSpPr>
          <p:nvPr>
            <p:ph type="title"/>
          </p:nvPr>
        </p:nvSpPr>
        <p:spPr>
          <a:xfrm>
            <a:off x="2460960" y="226080"/>
            <a:ext cx="711468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Linear Potentiometer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1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r>
              <a:rPr b="0" lang="en-US" sz="1800" spc="-1" strike="noStrike">
                <a:latin typeface="Arial"/>
              </a:rPr>
              <a:t>To test the ADC on the ESP32 we can connect a 10 k</a:t>
            </a:r>
            <a:r>
              <a:rPr b="0" lang="en-US" sz="1800" spc="-1" strike="noStrike">
                <a:latin typeface="Arial"/>
                <a:ea typeface="Arial"/>
              </a:rPr>
              <a:t>Ω</a:t>
            </a:r>
            <a:r>
              <a:rPr b="0" lang="en-US" sz="1800" spc="-1" strike="noStrike">
                <a:latin typeface="Arial"/>
                <a:ea typeface="Arial"/>
              </a:rPr>
              <a:t> </a:t>
            </a:r>
            <a:r>
              <a:rPr b="0" lang="en-US" sz="1800" spc="-1" strike="noStrike">
                <a:latin typeface="Arial"/>
              </a:rPr>
              <a:t>potentiometer</a:t>
            </a:r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latin typeface="Arial"/>
              </a:rPr>
              <a:t>There are 3 pins:</a:t>
            </a:r>
            <a:endParaRPr b="0" lang="en-US" sz="1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Vcc → 3.3V</a:t>
            </a:r>
            <a:endParaRPr b="0" lang="en-US" sz="1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GND → GND</a:t>
            </a:r>
            <a:endParaRPr b="0" lang="en-US" sz="1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OTA(B) → ADC</a:t>
            </a:r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latin typeface="Arial"/>
              </a:rPr>
              <a:t>When you move the slider you get voltage levels 0V .. 3.3V</a:t>
            </a:r>
            <a:br>
              <a:rPr sz="1800"/>
            </a:br>
            <a:r>
              <a:rPr b="0" lang="en-US" sz="1800" spc="-1" strike="noStrike">
                <a:latin typeface="Arial"/>
              </a:rPr>
              <a:t>on OTA(B)</a:t>
            </a:r>
            <a:endParaRPr b="0" lang="en-US" sz="1800" spc="-1" strike="noStrike">
              <a:latin typeface="Arial"/>
            </a:endParaRPr>
          </a:p>
          <a:p>
            <a:endParaRPr b="0" lang="en-US" sz="1800" spc="-1" strike="noStrike">
              <a:latin typeface="Arial"/>
            </a:endParaRPr>
          </a:p>
        </p:txBody>
      </p:sp>
      <p:pic>
        <p:nvPicPr>
          <p:cNvPr id="217" name="" descr=""/>
          <p:cNvPicPr/>
          <p:nvPr/>
        </p:nvPicPr>
        <p:blipFill>
          <a:blip r:embed="rId1"/>
          <a:stretch/>
        </p:blipFill>
        <p:spPr>
          <a:xfrm>
            <a:off x="5760000" y="1778760"/>
            <a:ext cx="3780000" cy="3081240"/>
          </a:xfrm>
          <a:prstGeom prst="rect">
            <a:avLst/>
          </a:prstGeom>
          <a:ln w="0">
            <a:noFill/>
          </a:ln>
        </p:spPr>
      </p:pic>
      <p:sp>
        <p:nvSpPr>
          <p:cNvPr id="218" name=""/>
          <p:cNvSpPr txBox="1"/>
          <p:nvPr/>
        </p:nvSpPr>
        <p:spPr>
          <a:xfrm>
            <a:off x="9540000" y="4860000"/>
            <a:ext cx="30708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latin typeface="Arial"/>
              </a:rPr>
              <a:t>d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IoT lectures, African Internet Summit Mauritius 2022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8F2E9E65-105B-4FFF-A02B-84A2320B8885}" type="slidenum">
              <a:t>44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fld id="{96DCFD82-F52B-40B8-B43A-5D09058CE830}" type="datetime1">
              <a:rPr lang="en-US"/>
              <a:t>05/26/22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PlaceHolder 1"/>
          <p:cNvSpPr>
            <a:spLocks noGrp="1"/>
          </p:cNvSpPr>
          <p:nvPr>
            <p:ph type="title"/>
          </p:nvPr>
        </p:nvSpPr>
        <p:spPr>
          <a:xfrm>
            <a:off x="2460960" y="226080"/>
            <a:ext cx="711468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The I2C bus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2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r>
              <a:rPr b="0" lang="en-US" sz="2200" spc="-1" strike="noStrike">
                <a:latin typeface="Arial"/>
              </a:rPr>
              <a:t>The </a:t>
            </a:r>
            <a:r>
              <a:rPr b="0" lang="en-US" sz="2200" spc="-1" strike="noStrike">
                <a:latin typeface="Arial"/>
                <a:hlinkClick r:id="rId1"/>
              </a:rPr>
              <a:t>Inter-Integrated Circuit</a:t>
            </a:r>
            <a:r>
              <a:rPr b="0" lang="en-US" sz="2200" spc="-1" strike="noStrike">
                <a:latin typeface="Arial"/>
              </a:rPr>
              <a:t> (I2C) bus was invented be Philips in the early 1980. It is used by many sensors to communicate their data to the CPU.</a:t>
            </a:r>
            <a:endParaRPr b="0" lang="en-US" sz="2200" spc="-1" strike="noStrike">
              <a:latin typeface="Arial"/>
            </a:endParaRPr>
          </a:p>
        </p:txBody>
      </p:sp>
      <p:pic>
        <p:nvPicPr>
          <p:cNvPr id="221" name="" descr=""/>
          <p:cNvPicPr/>
          <p:nvPr/>
        </p:nvPicPr>
        <p:blipFill>
          <a:blip r:embed="rId2"/>
          <a:stretch/>
        </p:blipFill>
        <p:spPr>
          <a:xfrm>
            <a:off x="1440000" y="2005200"/>
            <a:ext cx="7038720" cy="2609640"/>
          </a:xfrm>
          <a:prstGeom prst="rect">
            <a:avLst/>
          </a:prstGeom>
          <a:ln w="0">
            <a:noFill/>
          </a:ln>
        </p:spPr>
      </p:pic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IoT lectures, African Internet Summit Mauritius 2022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F14607BF-8FE3-4E4B-9109-F9041B4CA334}" type="slidenum">
              <a:t>45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fld id="{EBD92936-680A-425F-8F87-821AD2E21852}" type="datetime1">
              <a:rPr lang="en-US"/>
              <a:t>05/26/22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PlaceHolder 1"/>
          <p:cNvSpPr>
            <a:spLocks noGrp="1"/>
          </p:cNvSpPr>
          <p:nvPr>
            <p:ph type="title"/>
          </p:nvPr>
        </p:nvSpPr>
        <p:spPr>
          <a:xfrm>
            <a:off x="2460960" y="226080"/>
            <a:ext cx="711468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The I2C protocol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223" name="" descr=""/>
          <p:cNvPicPr/>
          <p:nvPr/>
        </p:nvPicPr>
        <p:blipFill>
          <a:blip r:embed="rId1"/>
          <a:stretch/>
        </p:blipFill>
        <p:spPr>
          <a:xfrm>
            <a:off x="1800000" y="1260000"/>
            <a:ext cx="8010000" cy="1314000"/>
          </a:xfrm>
          <a:prstGeom prst="rect">
            <a:avLst/>
          </a:prstGeom>
          <a:ln w="0">
            <a:noFill/>
          </a:ln>
        </p:spPr>
      </p:pic>
      <p:pic>
        <p:nvPicPr>
          <p:cNvPr id="224" name="" descr=""/>
          <p:cNvPicPr/>
          <p:nvPr/>
        </p:nvPicPr>
        <p:blipFill>
          <a:blip r:embed="rId2"/>
          <a:stretch/>
        </p:blipFill>
        <p:spPr>
          <a:xfrm>
            <a:off x="1260000" y="2920320"/>
            <a:ext cx="8448480" cy="1180800"/>
          </a:xfrm>
          <a:prstGeom prst="rect">
            <a:avLst/>
          </a:prstGeom>
          <a:ln w="0">
            <a:noFill/>
          </a:ln>
        </p:spPr>
      </p:pic>
      <p:sp>
        <p:nvSpPr>
          <p:cNvPr id="225" name=""/>
          <p:cNvSpPr txBox="1"/>
          <p:nvPr/>
        </p:nvSpPr>
        <p:spPr>
          <a:xfrm>
            <a:off x="203760" y="1273680"/>
            <a:ext cx="177624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latin typeface="Arial"/>
              </a:rPr>
              <a:t>Write to the bus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26" name=""/>
          <p:cNvSpPr txBox="1"/>
          <p:nvPr/>
        </p:nvSpPr>
        <p:spPr>
          <a:xfrm>
            <a:off x="101880" y="2574000"/>
            <a:ext cx="205812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latin typeface="Arial"/>
              </a:rPr>
              <a:t>Read from the bus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27" name=""/>
          <p:cNvSpPr txBox="1"/>
          <p:nvPr/>
        </p:nvSpPr>
        <p:spPr>
          <a:xfrm>
            <a:off x="360000" y="4320000"/>
            <a:ext cx="322128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latin typeface="Arial"/>
              </a:rPr>
              <a:t>7 bit device address + R/W bit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IoT lectures, African Internet Summit Mauritius 2022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CDCA4454-BC61-43DF-B3C9-4491CA39BACE}" type="slidenum">
              <a:t>46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fld id="{43D9CD33-1999-4B4E-8D7B-0078A9E00456}" type="datetime1">
              <a:rPr lang="en-US"/>
              <a:t>05/26/22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PlaceHolder 1"/>
          <p:cNvSpPr>
            <a:spLocks noGrp="1"/>
          </p:cNvSpPr>
          <p:nvPr>
            <p:ph type="title"/>
          </p:nvPr>
        </p:nvSpPr>
        <p:spPr>
          <a:xfrm>
            <a:off x="2460960" y="226080"/>
            <a:ext cx="711468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Start and stop conditions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29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pic>
        <p:nvPicPr>
          <p:cNvPr id="230" name="" descr=""/>
          <p:cNvPicPr/>
          <p:nvPr/>
        </p:nvPicPr>
        <p:blipFill>
          <a:blip r:embed="rId1"/>
          <a:stretch/>
        </p:blipFill>
        <p:spPr>
          <a:xfrm>
            <a:off x="2880000" y="1651680"/>
            <a:ext cx="4514400" cy="2390400"/>
          </a:xfrm>
          <a:prstGeom prst="rect">
            <a:avLst/>
          </a:prstGeom>
          <a:ln w="0">
            <a:noFill/>
          </a:ln>
        </p:spPr>
      </p:pic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IoT lectures, African Internet Summit Mauritius 2022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1E0C693F-2D39-4FD2-9F4A-754E8242A128}" type="slidenum">
              <a:t>47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fld id="{46FCB5A9-518C-4144-A48F-F38F53A42FBB}" type="datetime1">
              <a:rPr lang="en-US"/>
              <a:t>05/26/22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PlaceHolder 1"/>
          <p:cNvSpPr>
            <a:spLocks noGrp="1"/>
          </p:cNvSpPr>
          <p:nvPr>
            <p:ph type="title"/>
          </p:nvPr>
        </p:nvSpPr>
        <p:spPr>
          <a:xfrm>
            <a:off x="2460960" y="226080"/>
            <a:ext cx="711468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Data transfers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32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pic>
        <p:nvPicPr>
          <p:cNvPr id="233" name="" descr=""/>
          <p:cNvPicPr/>
          <p:nvPr/>
        </p:nvPicPr>
        <p:blipFill>
          <a:blip r:embed="rId1"/>
          <a:stretch/>
        </p:blipFill>
        <p:spPr>
          <a:xfrm>
            <a:off x="1144800" y="1144800"/>
            <a:ext cx="7819560" cy="3895200"/>
          </a:xfrm>
          <a:prstGeom prst="rect">
            <a:avLst/>
          </a:prstGeom>
          <a:ln w="0">
            <a:noFill/>
          </a:ln>
        </p:spPr>
      </p:pic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IoT lectures, African Internet Summit Mauritius 2022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573D2250-0AEA-43EC-86BA-75FE0B751929}" type="slidenum">
              <a:t>48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fld id="{CE457A54-EF50-4667-908E-68F3D98766AE}" type="datetime1">
              <a:rPr lang="en-US"/>
              <a:t>05/26/22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PlaceHolder 1"/>
          <p:cNvSpPr>
            <a:spLocks noGrp="1"/>
          </p:cNvSpPr>
          <p:nvPr>
            <p:ph type="title"/>
          </p:nvPr>
        </p:nvSpPr>
        <p:spPr>
          <a:xfrm>
            <a:off x="2460960" y="226080"/>
            <a:ext cx="711468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I2C addressing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3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3000"/>
          </a:bodyPr>
          <a:p>
            <a:r>
              <a:rPr b="0" lang="en-US" sz="2200" spc="-1" strike="noStrike">
                <a:latin typeface="Arial"/>
              </a:rPr>
              <a:t>The I2C bus uses the master/slave paradigm. The CPU acts as the master and the sensors as slaves.</a:t>
            </a:r>
            <a:endParaRPr b="0" lang="en-US" sz="2200" spc="-1" strike="noStrike">
              <a:latin typeface="Arial"/>
            </a:endParaRPr>
          </a:p>
          <a:p>
            <a:r>
              <a:rPr b="0" lang="en-US" sz="2200" spc="-1" strike="noStrike">
                <a:latin typeface="Arial"/>
              </a:rPr>
              <a:t>The I2C bus uses 7 address bits (the 8</a:t>
            </a:r>
            <a:r>
              <a:rPr b="0" lang="en-US" sz="2200" spc="-1" strike="noStrike" baseline="33000">
                <a:latin typeface="Arial"/>
              </a:rPr>
              <a:t>th</a:t>
            </a:r>
            <a:r>
              <a:rPr b="0" lang="en-US" sz="2200" spc="-1" strike="noStrike">
                <a:latin typeface="Arial"/>
              </a:rPr>
              <a:t> bit is the R/W line). A maximum of 128 slaves can therefore be connected to a single master.</a:t>
            </a:r>
            <a:endParaRPr b="0" lang="en-US" sz="2200" spc="-1" strike="noStrike">
              <a:latin typeface="Arial"/>
            </a:endParaRPr>
          </a:p>
          <a:p>
            <a:r>
              <a:rPr b="0" lang="en-US" sz="2200" spc="-1" strike="noStrike">
                <a:latin typeface="Arial"/>
              </a:rPr>
              <a:t>The ESP32 has two hardware I2C buses, but MicroPython also provides a software I2C implementation using bit-banging on any GPIO line.</a:t>
            </a:r>
            <a:endParaRPr b="0" lang="en-US" sz="2200" spc="-1" strike="noStrike">
              <a:latin typeface="Arial"/>
            </a:endParaRPr>
          </a:p>
          <a:p>
            <a:r>
              <a:rPr b="0" lang="en-US" sz="2200" spc="-1" strike="noStrike">
                <a:latin typeface="Arial"/>
              </a:rPr>
              <a:t>The pins for SCL (the I2C clock line) and SDA (the I2C data line) are</a:t>
            </a:r>
            <a:endParaRPr b="0" lang="en-US" sz="2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latin typeface="Arial"/>
              </a:rPr>
              <a:t>SCL: GPIO 22</a:t>
            </a:r>
            <a:endParaRPr b="0" lang="en-US" sz="2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latin typeface="Arial"/>
              </a:rPr>
              <a:t>SDA: GPIO 21 </a:t>
            </a:r>
            <a:endParaRPr b="0" lang="en-US" sz="2200" spc="-1" strike="noStrike">
              <a:latin typeface="Arial"/>
            </a:endParaRPr>
          </a:p>
          <a:p>
            <a:r>
              <a:rPr b="0" lang="en-US" sz="2200" spc="-1" strike="noStrike">
                <a:latin typeface="Arial"/>
              </a:rPr>
              <a:t>Control and readout of an I2C based sensor requires a driver accessing it using the MicroPython I2C driver calls. An example for the SHT30 temperature and humidity sensor is explained </a:t>
            </a:r>
            <a:r>
              <a:rPr b="0" lang="en-US" sz="2200" spc="-1" strike="noStrike">
                <a:latin typeface="Arial"/>
                <a:hlinkClick r:id="rId1"/>
              </a:rPr>
              <a:t>here</a:t>
            </a:r>
            <a:r>
              <a:rPr b="0" lang="en-US" sz="2200" spc="-1" strike="noStrike">
                <a:latin typeface="Arial"/>
              </a:rPr>
              <a:t>.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IoT lectures, African Internet Summit Mauritius 2022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FA875C33-290E-4094-BD41-81AB96AAB55E}" type="slidenum">
              <a:t>49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fld id="{66DA916F-516A-4C96-BE8D-13A9399EF1E4}" type="datetime1">
              <a:rPr lang="en-US"/>
              <a:t>05/26/22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2460960" y="226080"/>
            <a:ext cx="711468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Minicomputers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640" cy="47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r>
              <a:rPr b="0" lang="en-US" sz="2200" spc="-1" strike="noStrike">
                <a:latin typeface="Arial"/>
              </a:rPr>
              <a:t>When I was a doctoral student this was the computer I worked with:</a:t>
            </a:r>
            <a:endParaRPr b="0" lang="en-US" sz="2200" spc="-1" strike="noStrike">
              <a:latin typeface="Arial"/>
            </a:endParaRPr>
          </a:p>
        </p:txBody>
      </p:sp>
      <p:pic>
        <p:nvPicPr>
          <p:cNvPr id="94" name="" descr=""/>
          <p:cNvPicPr/>
          <p:nvPr/>
        </p:nvPicPr>
        <p:blipFill>
          <a:blip r:embed="rId1"/>
          <a:stretch/>
        </p:blipFill>
        <p:spPr>
          <a:xfrm>
            <a:off x="504000" y="1800000"/>
            <a:ext cx="3421080" cy="3156120"/>
          </a:xfrm>
          <a:prstGeom prst="rect">
            <a:avLst/>
          </a:prstGeom>
          <a:ln w="0">
            <a:noFill/>
          </a:ln>
        </p:spPr>
      </p:pic>
      <p:sp>
        <p:nvSpPr>
          <p:cNvPr id="95" name=""/>
          <p:cNvSpPr txBox="1"/>
          <p:nvPr/>
        </p:nvSpPr>
        <p:spPr>
          <a:xfrm>
            <a:off x="4140000" y="1800000"/>
            <a:ext cx="5220000" cy="3060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It fitted into a rack</a:t>
            </a:r>
            <a:endParaRPr b="0" lang="en-US" sz="18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Cost: several 10 k$</a:t>
            </a:r>
            <a:endParaRPr b="0" lang="en-US" sz="18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Typical memory size: 128 kBytes</a:t>
            </a:r>
            <a:endParaRPr b="0" lang="en-US" sz="18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Hard disk: 600 Mbytes (which was huge!)</a:t>
            </a:r>
            <a:endParaRPr b="0" lang="en-US" sz="18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Black and White serial terminal for programming</a:t>
            </a:r>
            <a:endParaRPr b="0" lang="en-US" sz="18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On such a machine the Unix OS was developed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IoT lectures, African Internet Summit Mauritius 2022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294A7572-7A94-43A7-801B-D206CBB5D6B9}" type="slidenum">
              <a:t>5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fld id="{F5654F51-CFAB-476C-9DAD-72C44EA13093}" type="datetime1">
              <a:rPr lang="en-US"/>
              <a:t>05/26/22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PlaceHolder 1"/>
          <p:cNvSpPr>
            <a:spLocks noGrp="1"/>
          </p:cNvSpPr>
          <p:nvPr>
            <p:ph type="title"/>
          </p:nvPr>
        </p:nvSpPr>
        <p:spPr>
          <a:xfrm>
            <a:off x="2460960" y="226080"/>
            <a:ext cx="711468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MicroPython’s I2C driver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37" name="PlaceHolder 2"/>
          <p:cNvSpPr>
            <a:spLocks noGrp="1"/>
          </p:cNvSpPr>
          <p:nvPr>
            <p:ph/>
          </p:nvPr>
        </p:nvSpPr>
        <p:spPr>
          <a:xfrm>
            <a:off x="460800" y="1261800"/>
            <a:ext cx="9369000" cy="3474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r>
              <a:rPr b="0" lang="en-US" sz="1800" spc="-1" strike="noStrike">
                <a:latin typeface="Arial"/>
              </a:rPr>
              <a:t>From the MicroPython doc on the </a:t>
            </a:r>
            <a:r>
              <a:rPr b="0" lang="en-US" sz="1800" spc="-1" strike="noStrike">
                <a:latin typeface="Arial"/>
                <a:hlinkClick r:id="rId1"/>
              </a:rPr>
              <a:t>I2C bus for the ESP32</a:t>
            </a:r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latin typeface="Arial"/>
              </a:rPr>
              <a:t>On the ESP32 CPU:</a:t>
            </a:r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latin typeface="Arial"/>
              </a:rPr>
              <a:t>scl : GPIO 22</a:t>
            </a:r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latin typeface="Arial"/>
              </a:rPr>
              <a:t>sda: GPIO 21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38" name="" descr=""/>
          <p:cNvPicPr/>
          <p:nvPr/>
        </p:nvPicPr>
        <p:blipFill>
          <a:blip r:embed="rId2"/>
          <a:stretch/>
        </p:blipFill>
        <p:spPr>
          <a:xfrm>
            <a:off x="3200400" y="1740960"/>
            <a:ext cx="6771960" cy="1895040"/>
          </a:xfrm>
          <a:prstGeom prst="rect">
            <a:avLst/>
          </a:prstGeom>
          <a:ln w="0">
            <a:noFill/>
          </a:ln>
        </p:spPr>
      </p:pic>
      <p:pic>
        <p:nvPicPr>
          <p:cNvPr id="239" name="" descr=""/>
          <p:cNvPicPr/>
          <p:nvPr/>
        </p:nvPicPr>
        <p:blipFill>
          <a:blip r:embed="rId3"/>
          <a:stretch/>
        </p:blipFill>
        <p:spPr>
          <a:xfrm>
            <a:off x="3200400" y="3877200"/>
            <a:ext cx="6600600" cy="923400"/>
          </a:xfrm>
          <a:prstGeom prst="rect">
            <a:avLst/>
          </a:prstGeom>
          <a:ln w="0">
            <a:noFill/>
          </a:ln>
        </p:spPr>
      </p:pic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IoT lectures, African Internet Summit Mauritius 2022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510BE7B1-3BAF-4EE2-892A-2A84B379885D}" type="slidenum">
              <a:t>50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fld id="{560377E9-AAE6-4EFC-B654-72A4D5BAAE66}" type="datetime1">
              <a:rPr lang="en-US"/>
              <a:t>05/26/22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PlaceHolder 1"/>
          <p:cNvSpPr>
            <a:spLocks noGrp="1"/>
          </p:cNvSpPr>
          <p:nvPr>
            <p:ph type="title"/>
          </p:nvPr>
        </p:nvSpPr>
        <p:spPr>
          <a:xfrm>
            <a:off x="2460960" y="226080"/>
            <a:ext cx="711468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Scanning the I2C bus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41" name="PlaceHolder 2"/>
          <p:cNvSpPr>
            <a:spLocks noGrp="1"/>
          </p:cNvSpPr>
          <p:nvPr>
            <p:ph/>
          </p:nvPr>
        </p:nvSpPr>
        <p:spPr>
          <a:xfrm>
            <a:off x="504000" y="128376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pic>
        <p:nvPicPr>
          <p:cNvPr id="242" name="" descr=""/>
          <p:cNvPicPr/>
          <p:nvPr/>
        </p:nvPicPr>
        <p:blipFill>
          <a:blip r:embed="rId1"/>
          <a:stretch/>
        </p:blipFill>
        <p:spPr>
          <a:xfrm>
            <a:off x="4683240" y="1440360"/>
            <a:ext cx="4892400" cy="3131640"/>
          </a:xfrm>
          <a:prstGeom prst="rect">
            <a:avLst/>
          </a:prstGeom>
          <a:ln w="0">
            <a:noFill/>
          </a:ln>
        </p:spPr>
      </p:pic>
      <p:pic>
        <p:nvPicPr>
          <p:cNvPr id="243" name="" descr=""/>
          <p:cNvPicPr/>
          <p:nvPr/>
        </p:nvPicPr>
        <p:blipFill>
          <a:blip r:embed="rId2"/>
          <a:stretch/>
        </p:blipFill>
        <p:spPr>
          <a:xfrm>
            <a:off x="943200" y="2514600"/>
            <a:ext cx="2943000" cy="533160"/>
          </a:xfrm>
          <a:prstGeom prst="rect">
            <a:avLst/>
          </a:prstGeom>
          <a:ln w="0">
            <a:noFill/>
          </a:ln>
        </p:spPr>
      </p:pic>
      <p:sp>
        <p:nvSpPr>
          <p:cNvPr id="244" name=""/>
          <p:cNvSpPr txBox="1"/>
          <p:nvPr/>
        </p:nvSpPr>
        <p:spPr>
          <a:xfrm>
            <a:off x="9372600" y="4800600"/>
            <a:ext cx="30708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latin typeface="Arial"/>
              </a:rPr>
              <a:t>d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IoT lectures, African Internet Summit Mauritius 2022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127414E7-065B-4EF2-9AF7-0527063C49AE}" type="slidenum">
              <a:t>51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fld id="{FB29934D-E777-472F-925D-74452DD3412B}" type="datetime1">
              <a:rPr lang="en-US"/>
              <a:t>05/26/22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PlaceHolder 1"/>
          <p:cNvSpPr>
            <a:spLocks noGrp="1"/>
          </p:cNvSpPr>
          <p:nvPr>
            <p:ph type="title"/>
          </p:nvPr>
        </p:nvSpPr>
        <p:spPr>
          <a:xfrm>
            <a:off x="2460960" y="226080"/>
            <a:ext cx="711468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The SHT30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4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2000"/>
          </a:bodyPr>
          <a:p>
            <a:r>
              <a:rPr b="0" lang="en-US" sz="2200" spc="-1" strike="noStrike">
                <a:latin typeface="Arial"/>
              </a:rPr>
              <a:t>The </a:t>
            </a:r>
            <a:r>
              <a:rPr b="0" lang="en-US" sz="2200" spc="-1" strike="noStrike">
                <a:latin typeface="Arial"/>
                <a:hlinkClick r:id="rId1"/>
              </a:rPr>
              <a:t>SHT30</a:t>
            </a:r>
            <a:r>
              <a:rPr b="0" lang="en-US" sz="2200" spc="-1" strike="noStrike">
                <a:latin typeface="Arial"/>
              </a:rPr>
              <a:t> is a digital temperature and relative humidity sensor</a:t>
            </a:r>
            <a:endParaRPr b="0" lang="en-US" sz="2200" spc="-1" strike="noStrike">
              <a:latin typeface="Arial"/>
            </a:endParaRPr>
          </a:p>
          <a:p>
            <a:r>
              <a:rPr b="0" lang="en-US" sz="2200" spc="-1" strike="noStrike">
                <a:latin typeface="Arial"/>
              </a:rPr>
              <a:t>I wrote the sht3x driver myself and integrated it into the </a:t>
            </a:r>
            <a:r>
              <a:rPr b="0" lang="en-US" sz="2200" spc="-1" strike="noStrike">
                <a:latin typeface="Arial"/>
              </a:rPr>
              <a:t>MicroPython</a:t>
            </a:r>
            <a:r>
              <a:rPr b="0" lang="en-US" sz="2200" spc="-1" strike="noStrike">
                <a:latin typeface="Arial"/>
              </a:rPr>
              <a:t> firmware</a:t>
            </a:r>
            <a:endParaRPr b="0" lang="en-US" sz="2200" spc="-1" strike="noStrike">
              <a:latin typeface="Arial"/>
            </a:endParaRPr>
          </a:p>
          <a:p>
            <a:r>
              <a:rPr b="0" lang="en-US" sz="2200" spc="-1" strike="noStrike">
                <a:latin typeface="Arial"/>
              </a:rPr>
              <a:t>The user program becomes very simple:</a:t>
            </a:r>
            <a:endParaRPr b="0" lang="en-US" sz="2200" spc="-1" strike="noStrike">
              <a:latin typeface="Arial"/>
            </a:endParaRPr>
          </a:p>
          <a:p>
            <a:r>
              <a:rPr b="0" lang="en-US" sz="1400" spc="-1" strike="noStrike">
                <a:latin typeface="Courier New"/>
              </a:rPr>
              <a:t>from sht3x import SHT3X</a:t>
            </a:r>
            <a:br>
              <a:rPr sz="1400"/>
            </a:br>
            <a:r>
              <a:rPr b="0" lang="en-US" sz="1400" spc="-1" strike="noStrike">
                <a:latin typeface="Courier New"/>
              </a:rPr>
              <a:t>sht30 = SHT3X()</a:t>
            </a:r>
            <a:br>
              <a:rPr sz="1400"/>
            </a:br>
            <a:r>
              <a:rPr b="0" lang="en-US" sz="1400" spc="-1" strike="noStrike">
                <a:latin typeface="Courier New"/>
              </a:rPr>
              <a:t>tempC, humi= </a:t>
            </a:r>
            <a:r>
              <a:rPr b="0" lang="en-US" sz="1300" spc="-1" strike="noStrike">
                <a:latin typeface="Courier New"/>
              </a:rPr>
              <a:t>sht30.getTempAndHumi(clockStretching=SHT3X.CLOCK_STRETCH,repeatability=SHT3X.REP_S_HIGH)</a:t>
            </a:r>
            <a:endParaRPr b="0" lang="en-US" sz="1300" spc="-1" strike="noStrike">
              <a:latin typeface="Arial"/>
            </a:endParaRPr>
          </a:p>
          <a:p>
            <a:r>
              <a:rPr b="0" lang="en-US" sz="2200" spc="-1" strike="noStrike">
                <a:latin typeface="Arial"/>
              </a:rPr>
              <a:t>is all that is needed to get at the measured temperature (in °C) and relative humidity (in %) values.</a:t>
            </a:r>
            <a:endParaRPr b="0" lang="en-US" sz="2200" spc="-1" strike="noStrike">
              <a:latin typeface="Arial"/>
            </a:endParaRPr>
          </a:p>
          <a:p>
            <a:r>
              <a:rPr b="0" lang="en-US" sz="2200" spc="-1" strike="noStrike">
                <a:latin typeface="Arial"/>
              </a:rPr>
              <a:t>All the detailed command handling is done within the driver</a:t>
            </a:r>
            <a:endParaRPr b="0" lang="en-US" sz="2200" spc="-1" strike="noStrike">
              <a:latin typeface="Arial"/>
            </a:endParaRPr>
          </a:p>
          <a:p>
            <a:endParaRPr b="0" lang="en-US" sz="2200" spc="-1" strike="noStrike">
              <a:latin typeface="Arial"/>
            </a:endParaRPr>
          </a:p>
        </p:txBody>
      </p:sp>
      <p:sp>
        <p:nvSpPr>
          <p:cNvPr id="247" name=""/>
          <p:cNvSpPr txBox="1"/>
          <p:nvPr/>
        </p:nvSpPr>
        <p:spPr>
          <a:xfrm>
            <a:off x="9372600" y="4800600"/>
            <a:ext cx="30708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latin typeface="Arial"/>
              </a:rPr>
              <a:t>d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IoT lectures, African Internet Summit Mauritius 2022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235C83CE-9EA0-4F25-A756-12F8358147CD}" type="slidenum">
              <a:t>52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fld id="{C12E90AD-5BF3-4A9B-A3C7-166BA5D7C417}" type="datetime1">
              <a:rPr lang="en-US"/>
              <a:t>05/26/22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PlaceHolder 1"/>
          <p:cNvSpPr>
            <a:spLocks noGrp="1"/>
          </p:cNvSpPr>
          <p:nvPr>
            <p:ph type="title"/>
          </p:nvPr>
        </p:nvSpPr>
        <p:spPr>
          <a:xfrm>
            <a:off x="2460960" y="226080"/>
            <a:ext cx="711468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Drivers are classes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49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r>
              <a:rPr b="0" lang="en-US" sz="1800" spc="-1" strike="noStrike">
                <a:latin typeface="Arial"/>
              </a:rPr>
              <a:t>Drivers are often implemented as Python classes</a:t>
            </a:r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latin typeface="Arial"/>
              </a:rPr>
              <a:t>When an instance of a class I created the __init__ method its called</a:t>
            </a:r>
            <a:br>
              <a:rPr sz="1800"/>
            </a:br>
            <a:r>
              <a:rPr b="0" lang="en-US" sz="1800" spc="-1" strike="noStrike">
                <a:latin typeface="Arial"/>
              </a:rPr>
              <a:t>This method initializes the I2C bus and performs any initialization that the device may need.</a:t>
            </a:r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latin typeface="Arial"/>
              </a:rPr>
              <a:t>The ESP32 has 2 hardware I2C interfaces and I2C bus 1 is reserved for users.</a:t>
            </a:r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latin typeface="Arial"/>
              </a:rPr>
              <a:t>MicroPython includes a driver for the I2C bus whose methods are used with in driver for the specific I2C device.</a:t>
            </a:r>
            <a:endParaRPr b="0" lang="en-US" sz="1800" spc="-1" strike="noStrike">
              <a:latin typeface="Arial"/>
            </a:endParaRPr>
          </a:p>
          <a:p>
            <a:endParaRPr b="0" lang="en-US" sz="18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IoT lectures, African Internet Summit Mauritius 2022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D1F1DBCB-402B-453C-BBD8-8398BA2319EF}" type="slidenum">
              <a:t>53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fld id="{9FA7E653-9105-4C96-816F-B695E1C177B3}" type="datetime1">
              <a:rPr lang="en-US"/>
              <a:t>05/26/22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PlaceHolder 1"/>
          <p:cNvSpPr>
            <a:spLocks noGrp="1"/>
          </p:cNvSpPr>
          <p:nvPr>
            <p:ph type="title"/>
          </p:nvPr>
        </p:nvSpPr>
        <p:spPr>
          <a:xfrm>
            <a:off x="2460960" y="226080"/>
            <a:ext cx="711468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!!! Pause !!!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51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algn="ctr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  <a:p>
            <a:pPr algn="ctr">
              <a:spcBef>
                <a:spcPts val="1417"/>
              </a:spcBef>
              <a:buNone/>
            </a:pPr>
            <a:r>
              <a:rPr b="0" lang="en-US" sz="3200" spc="-1" strike="noStrike">
                <a:latin typeface="Arial"/>
              </a:rPr>
              <a:t>Question and Answer Session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IoT lectures, African Internet Summit Mauritius 2022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6E923F49-4CDE-4782-9630-799AC9E11E73}" type="slidenum">
              <a:t>54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fld id="{52638B03-13BC-4B6F-B690-74023E6DF915}" type="datetime1">
              <a:rPr lang="en-US"/>
              <a:t>05/26/22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2460960" y="226080"/>
            <a:ext cx="711468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The first Microprocessors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640" cy="119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r>
              <a:rPr b="0" lang="en-US" sz="2200" spc="-1" strike="noStrike">
                <a:latin typeface="Arial"/>
              </a:rPr>
              <a:t>… </a:t>
            </a:r>
            <a:r>
              <a:rPr b="0" lang="en-US" sz="2200" spc="-1" strike="noStrike">
                <a:latin typeface="Arial"/>
              </a:rPr>
              <a:t>and then came the Microprocessor</a:t>
            </a:r>
            <a:endParaRPr b="0" lang="en-US" sz="2200" spc="-1" strike="noStrike">
              <a:latin typeface="Arial"/>
            </a:endParaRPr>
          </a:p>
          <a:p>
            <a:r>
              <a:rPr b="0" lang="en-US" sz="2200" spc="-1" strike="noStrike">
                <a:latin typeface="Arial"/>
              </a:rPr>
              <a:t>The first one I played with was the Motorola MC6800, 8bit microprocessor</a:t>
            </a:r>
            <a:endParaRPr b="0" lang="en-US" sz="2200" spc="-1" strike="noStrike">
              <a:latin typeface="Arial"/>
            </a:endParaRPr>
          </a:p>
          <a:p>
            <a:endParaRPr b="0" lang="en-US" sz="2200" spc="-1" strike="noStrike">
              <a:latin typeface="Arial"/>
            </a:endParaRPr>
          </a:p>
        </p:txBody>
      </p:sp>
      <p:pic>
        <p:nvPicPr>
          <p:cNvPr id="98" name="" descr=""/>
          <p:cNvPicPr/>
          <p:nvPr/>
        </p:nvPicPr>
        <p:blipFill>
          <a:blip r:embed="rId1"/>
          <a:stretch/>
        </p:blipFill>
        <p:spPr>
          <a:xfrm>
            <a:off x="659160" y="2567880"/>
            <a:ext cx="3120840" cy="1932120"/>
          </a:xfrm>
          <a:prstGeom prst="rect">
            <a:avLst/>
          </a:prstGeom>
          <a:ln w="0">
            <a:noFill/>
          </a:ln>
        </p:spPr>
      </p:pic>
      <p:sp>
        <p:nvSpPr>
          <p:cNvPr id="99" name=""/>
          <p:cNvSpPr txBox="1"/>
          <p:nvPr/>
        </p:nvSpPr>
        <p:spPr>
          <a:xfrm>
            <a:off x="3960000" y="2381760"/>
            <a:ext cx="5940000" cy="29059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Cost at introduction: ~ 500 $ US</a:t>
            </a:r>
            <a:endParaRPr b="0" lang="en-US" sz="18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Clock frequency: 1 MHz</a:t>
            </a:r>
            <a:endParaRPr b="0" lang="en-US" sz="18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Only external memory (my first system had 128 Bytes)</a:t>
            </a:r>
            <a:endParaRPr b="0" lang="en-US" sz="18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“</a:t>
            </a:r>
            <a:r>
              <a:rPr b="0" lang="en-US" sz="1800" spc="-1" strike="noStrike">
                <a:latin typeface="Arial"/>
              </a:rPr>
              <a:t>OS” in EPROM (ca. 2 kBytes)</a:t>
            </a:r>
            <a:endParaRPr b="0" lang="en-US" sz="18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External parallel and serial interface</a:t>
            </a:r>
            <a:endParaRPr b="0" lang="en-US" sz="18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Programs were stored on audio tape</a:t>
            </a:r>
            <a:endParaRPr b="0" lang="en-US" sz="18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Total cost of a system: ~ 2000 $US</a:t>
            </a:r>
            <a:endParaRPr b="0" lang="en-US" sz="18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Programmed in binary machine code entered through a keypad</a:t>
            </a:r>
            <a:endParaRPr b="0" lang="en-US" sz="18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 </a:t>
            </a:r>
            <a:endParaRPr b="0" lang="en-US" sz="1800" spc="-1" strike="noStrike">
              <a:latin typeface="Arial"/>
            </a:endParaRPr>
          </a:p>
          <a:p>
            <a:endParaRPr b="0" lang="en-US" sz="18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IoT lectures, African Internet Summit Mauritius 2022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9928025C-B0AA-4E58-8BA3-E9B8B90369A7}" type="slidenum">
              <a:t>6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fld id="{F1F8C832-A343-4A2C-8DA0-82978E2073F3}" type="datetime1">
              <a:rPr lang="en-US"/>
              <a:t>05/26/22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2460960" y="226080"/>
            <a:ext cx="711468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… </a:t>
            </a:r>
            <a:r>
              <a:rPr b="0" lang="en-US" sz="4400" spc="-1" strike="noStrike">
                <a:latin typeface="Arial"/>
              </a:rPr>
              <a:t>and today? for 10 Euros?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101" name="" descr=""/>
          <p:cNvPicPr/>
          <p:nvPr/>
        </p:nvPicPr>
        <p:blipFill>
          <a:blip r:embed="rId1"/>
          <a:stretch/>
        </p:blipFill>
        <p:spPr>
          <a:xfrm>
            <a:off x="6269400" y="1172520"/>
            <a:ext cx="3990600" cy="4152600"/>
          </a:xfrm>
          <a:prstGeom prst="rect">
            <a:avLst/>
          </a:prstGeom>
          <a:ln w="0">
            <a:noFill/>
          </a:ln>
        </p:spPr>
      </p:pic>
      <p:pic>
        <p:nvPicPr>
          <p:cNvPr id="102" name="" descr=""/>
          <p:cNvPicPr/>
          <p:nvPr/>
        </p:nvPicPr>
        <p:blipFill>
          <a:blip r:embed="rId2"/>
          <a:stretch/>
        </p:blipFill>
        <p:spPr>
          <a:xfrm>
            <a:off x="33480" y="1800000"/>
            <a:ext cx="6626520" cy="254484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IoT lectures, African Internet Summit Mauritius 2022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A3DE2107-C8B9-44BB-A2D0-BA5D5C61A280}" type="slidenum">
              <a:t>7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fld id="{D5306442-BE51-43D8-91A1-D07DF9BED5FB}" type="datetime1">
              <a:rPr lang="en-US"/>
              <a:t>05/26/22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2460960" y="226080"/>
            <a:ext cx="711468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ESP32 network connection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104" name="" descr=""/>
          <p:cNvPicPr/>
          <p:nvPr/>
        </p:nvPicPr>
        <p:blipFill>
          <a:blip r:embed="rId1"/>
          <a:stretch/>
        </p:blipFill>
        <p:spPr>
          <a:xfrm>
            <a:off x="1795680" y="1509480"/>
            <a:ext cx="6124320" cy="299052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IoT lectures, African Internet Summit Mauritius 2022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50D65D32-9182-4BA8-910D-70F702ED5EEA}" type="slidenum">
              <a:t>8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fld id="{5041F890-6653-4505-B91C-E30BD599BC02}" type="datetime1">
              <a:rPr lang="en-US"/>
              <a:t>05/26/22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2460960" y="226080"/>
            <a:ext cx="711468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What is IoT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7000"/>
          </a:bodyPr>
          <a:p>
            <a:r>
              <a:rPr b="0" lang="en-US" sz="2200" spc="-1" strike="noStrike">
                <a:latin typeface="Arial"/>
              </a:rPr>
              <a:t>IoT stands for the </a:t>
            </a:r>
            <a:r>
              <a:rPr b="1" lang="en-US" sz="2200" spc="-1" strike="noStrike">
                <a:solidFill>
                  <a:srgbClr val="3465a4"/>
                </a:solidFill>
                <a:latin typeface="Arial"/>
              </a:rPr>
              <a:t>I</a:t>
            </a:r>
            <a:r>
              <a:rPr b="0" lang="en-US" sz="2200" spc="-1" strike="noStrike">
                <a:latin typeface="Arial"/>
              </a:rPr>
              <a:t>nternet </a:t>
            </a:r>
            <a:r>
              <a:rPr b="1" lang="en-US" sz="2200" spc="-1" strike="noStrike">
                <a:solidFill>
                  <a:srgbClr val="3465a4"/>
                </a:solidFill>
                <a:latin typeface="Arial"/>
              </a:rPr>
              <a:t>o</a:t>
            </a:r>
            <a:r>
              <a:rPr b="0" lang="en-US" sz="2200" spc="-1" strike="noStrike">
                <a:latin typeface="Arial"/>
              </a:rPr>
              <a:t>f </a:t>
            </a:r>
            <a:r>
              <a:rPr b="1" lang="en-US" sz="2200" spc="-1" strike="noStrike">
                <a:solidFill>
                  <a:srgbClr val="3465a4"/>
                </a:solidFill>
                <a:latin typeface="Arial"/>
              </a:rPr>
              <a:t>T</a:t>
            </a:r>
            <a:r>
              <a:rPr b="0" lang="en-US" sz="2200" spc="-1" strike="noStrike">
                <a:latin typeface="Arial"/>
              </a:rPr>
              <a:t>hings.</a:t>
            </a:r>
            <a:endParaRPr b="0" lang="en-US" sz="2200" spc="-1" strike="noStrike">
              <a:latin typeface="Arial"/>
            </a:endParaRPr>
          </a:p>
          <a:p>
            <a:r>
              <a:rPr b="0" lang="en-US" sz="2200" spc="-1" strike="noStrike">
                <a:solidFill>
                  <a:srgbClr val="000000"/>
                </a:solidFill>
                <a:latin typeface="Arial"/>
              </a:rPr>
              <a:t>We need:</a:t>
            </a:r>
            <a:endParaRPr b="0" lang="en-US" sz="2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</a:rPr>
              <a:t>A processor powerful enough to run the network protocol layers</a:t>
            </a:r>
            <a:endParaRPr b="0" lang="en-US" sz="2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</a:rPr>
              <a:t>A network interface: either Ethernet of WiFi</a:t>
            </a:r>
            <a:endParaRPr b="0" lang="en-US" sz="2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</a:rPr>
              <a:t>Interfaces to </a:t>
            </a:r>
            <a:r>
              <a:rPr b="0" i="1" lang="en-US" sz="2200" spc="-1" strike="noStrike">
                <a:solidFill>
                  <a:srgbClr val="000000"/>
                </a:solidFill>
                <a:latin typeface="Arial"/>
              </a:rPr>
              <a:t>the things: </a:t>
            </a:r>
            <a:endParaRPr b="0" lang="en-US" sz="2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</a:rPr>
              <a:t>General Purpose I/O (GPIO) lines</a:t>
            </a:r>
            <a:endParaRPr b="0" lang="en-US" sz="2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</a:rPr>
              <a:t>I2C, I2S, SPI, serial interfaces</a:t>
            </a:r>
            <a:endParaRPr b="0" lang="en-US" sz="2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</a:rPr>
              <a:t>The cost for the controller should be in a good relation with the cost of </a:t>
            </a:r>
            <a:r>
              <a:rPr b="0" i="1" lang="en-US" sz="2200" spc="-1" strike="noStrike">
                <a:solidFill>
                  <a:srgbClr val="000000"/>
                </a:solidFill>
                <a:latin typeface="Arial"/>
              </a:rPr>
              <a:t>the things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IoT lectures, African Internet Summit Mauritius 2022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48E0498B-7AFB-44BC-9020-24838DF52845}" type="slidenum">
              <a:t>9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fld id="{056F9B0D-76AF-42F8-AE90-AD062D6D4E44}" type="datetime1">
              <a:rPr lang="en-US"/>
              <a:t>05/26/22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607</TotalTime>
  <Application>LibreOffice/7.3.2.2$Linux_X86_64 LibreOffice_project/30$Build-2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2021-04-28T14:03:02Z</dcterms:created>
  <dc:creator/>
  <dc:description/>
  <dc:language>en-US</dc:language>
  <cp:lastModifiedBy/>
  <dcterms:modified xsi:type="dcterms:W3CDTF">2022-05-26T14:12:09Z</dcterms:modified>
  <cp:revision>56</cp:revision>
  <dc:subject/>
  <dc:title/>
</cp:coreProperties>
</file>